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6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7" r:id="rId9"/>
    <p:sldId id="274" r:id="rId10"/>
    <p:sldId id="266" r:id="rId11"/>
    <p:sldId id="268" r:id="rId12"/>
    <p:sldId id="269" r:id="rId13"/>
    <p:sldId id="271" r:id="rId14"/>
    <p:sldId id="277" r:id="rId15"/>
    <p:sldId id="278" r:id="rId16"/>
    <p:sldId id="270" r:id="rId17"/>
    <p:sldId id="272" r:id="rId18"/>
    <p:sldId id="273" r:id="rId19"/>
    <p:sldId id="281" r:id="rId20"/>
    <p:sldId id="282" r:id="rId21"/>
    <p:sldId id="283" r:id="rId22"/>
    <p:sldId id="284" r:id="rId23"/>
    <p:sldId id="279" r:id="rId24"/>
    <p:sldId id="285" r:id="rId25"/>
    <p:sldId id="286" r:id="rId26"/>
    <p:sldId id="287" r:id="rId27"/>
    <p:sldId id="276" r:id="rId28"/>
    <p:sldId id="275" r:id="rId29"/>
    <p:sldId id="289" r:id="rId30"/>
    <p:sldId id="288" r:id="rId31"/>
    <p:sldId id="290" r:id="rId32"/>
    <p:sldId id="291" r:id="rId33"/>
    <p:sldId id="293" r:id="rId34"/>
    <p:sldId id="292" r:id="rId3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Weber" initials="BW" lastIdx="1" clrIdx="0">
    <p:extLst>
      <p:ext uri="{19B8F6BF-5375-455C-9EA6-DF929625EA0E}">
        <p15:presenceInfo xmlns:p15="http://schemas.microsoft.com/office/powerpoint/2012/main" userId="f609f1444991a1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C97"/>
    <a:srgbClr val="C54E34"/>
    <a:srgbClr val="FFC611"/>
    <a:srgbClr val="43ED84"/>
    <a:srgbClr val="F2CA1E"/>
    <a:srgbClr val="F9AA2F"/>
    <a:srgbClr val="F9AA34"/>
    <a:srgbClr val="E05344"/>
    <a:srgbClr val="D99169"/>
    <a:srgbClr val="AEC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82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0D71B-E213-494B-8053-F179308A681A}" type="datetimeFigureOut">
              <a:rPr lang="fr-FR" smtClean="0"/>
              <a:t>12/04/2018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C4AA4-8C1C-4622-96F1-17857F7ABD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521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BENJAMIN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525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434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530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180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47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112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070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080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028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520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20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BENJAMIN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046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855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802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dirty="0" smtClean="0"/>
              <a:t>MICHAEL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602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MICHAEL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376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MICHAEL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346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MICHAEL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441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211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DIAPORAMA</a:t>
            </a:r>
            <a:r>
              <a:rPr lang="fr-FR" baseline="0" smtClean="0"/>
              <a:t> FINI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8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BENJAMIN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609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BENJAMIN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485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BENJAMIN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666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BENJAMIN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807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BENJAMIN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113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NORA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732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NORA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4AA4-8C1C-4622-96F1-17857F7ABDE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35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4F72D-E793-4375-8E2A-035BA7CDB5B6}" type="datetime1">
              <a:rPr lang="fr-FR" smtClean="0"/>
              <a:t>12/04/2018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278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B0377-DB1D-420D-AF37-D7D96E260E9B}" type="datetime1">
              <a:rPr lang="fr-FR" smtClean="0"/>
              <a:t>12/04/2018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94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38D34-068E-4C8D-931E-A1CEB24AB399}" type="datetime1">
              <a:rPr lang="fr-FR" smtClean="0"/>
              <a:t>12/04/2018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68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280-5EE4-49FD-9517-9C4A361ACA49}" type="datetime1">
              <a:rPr lang="fr-FR" smtClean="0"/>
              <a:t>12/04/2018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644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7DA13-46A2-44AB-B434-1C027F46D287}" type="datetime1">
              <a:rPr lang="fr-FR" smtClean="0"/>
              <a:t>12/04/2018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873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E3836-35F1-4BF4-99E9-429B7BDA4345}" type="datetime1">
              <a:rPr lang="fr-FR" smtClean="0"/>
              <a:t>12/04/2018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9020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E4BE-11C8-4F6D-AC90-0D5A080D2E78}" type="datetime1">
              <a:rPr lang="fr-FR" smtClean="0"/>
              <a:t>12/04/2018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6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4154D-BE8C-4212-94A3-8C4C6015C85F}" type="datetime1">
              <a:rPr lang="fr-FR" smtClean="0"/>
              <a:t>12/04/2018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386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1AE1E-FFCC-4AB1-A100-2D0744E3B2BE}" type="datetime1">
              <a:rPr lang="fr-FR" smtClean="0"/>
              <a:t>12/04/2018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55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6F57-8AD8-487F-80AD-3ABBFE8FB9C0}" type="datetime1">
              <a:rPr lang="fr-FR" smtClean="0"/>
              <a:t>12/04/2018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04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B0EE4-6DFE-4BFA-B86B-D7557FD6F8E4}" type="datetime1">
              <a:rPr lang="fr-FR" smtClean="0"/>
              <a:t>12/04/2018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31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82194"/>
            <a:ext cx="7886700" cy="84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458930"/>
            <a:ext cx="7886700" cy="4718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75DE-07F4-4171-BE77-263AD119D58B}" type="datetime1">
              <a:rPr lang="fr-FR" smtClean="0"/>
              <a:t>12/04/2018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1BC35-5CCF-49D3-9914-0E6F356BBBDE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/>
        </p:nvCxnSpPr>
        <p:spPr>
          <a:xfrm>
            <a:off x="628650" y="924674"/>
            <a:ext cx="7886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383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Simulation d’un réseau de neurone biologique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ARE DYNAMIC – L1 UPMC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z="1000" smtClean="0"/>
              <a:t>1</a:t>
            </a:fld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06952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avec le cas réel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10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2701" b="2371"/>
          <a:stretch/>
        </p:blipFill>
        <p:spPr>
          <a:xfrm>
            <a:off x="1478214" y="1018394"/>
            <a:ext cx="6187572" cy="57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du réseau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11</a:t>
            </a:fld>
            <a:endParaRPr lang="fr-FR"/>
          </a:p>
        </p:txBody>
      </p:sp>
      <p:pic>
        <p:nvPicPr>
          <p:cNvPr id="4" name="demo_modelisation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90" t="10041" r="8260"/>
          <a:stretch/>
        </p:blipFill>
        <p:spPr>
          <a:xfrm>
            <a:off x="628650" y="1119746"/>
            <a:ext cx="7819127" cy="523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du réseau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12</a:t>
            </a:fld>
            <a:endParaRPr lang="fr-FR"/>
          </a:p>
        </p:txBody>
      </p:sp>
      <p:pic>
        <p:nvPicPr>
          <p:cNvPr id="4" name="demo_depolarisation_successive_modelisation_2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9852" y="2547569"/>
            <a:ext cx="4114800" cy="2743200"/>
          </a:xfrm>
          <a:prstGeom prst="rect">
            <a:avLst/>
          </a:prstGeom>
        </p:spPr>
      </p:pic>
      <p:pic>
        <p:nvPicPr>
          <p:cNvPr id="6" name="demo_depolarisation_successive_modelisation_2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53" t="11021" r="8484"/>
          <a:stretch/>
        </p:blipFill>
        <p:spPr>
          <a:xfrm>
            <a:off x="628649" y="1132057"/>
            <a:ext cx="7819127" cy="52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 du réseau </a:t>
            </a:r>
            <a:r>
              <a:rPr lang="fr-FR" dirty="0" smtClean="0"/>
              <a:t>: variation des paramètres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13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03" y="1009195"/>
            <a:ext cx="5823744" cy="57122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2622" t="574" r="840"/>
          <a:stretch/>
        </p:blipFill>
        <p:spPr>
          <a:xfrm>
            <a:off x="1586397" y="1041991"/>
            <a:ext cx="5719350" cy="56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0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-0.22362 0.0006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1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44 -2.22222E-6 L 0.25851 -0.0023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9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du </a:t>
            </a:r>
            <a:r>
              <a:rPr lang="fr-FR" dirty="0" smtClean="0"/>
              <a:t>réseau : </a:t>
            </a:r>
            <a:r>
              <a:rPr lang="fr-FR" dirty="0"/>
              <a:t>variation des paramètres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14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153390" y="1163782"/>
            <a:ext cx="648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Périodicité pour un faible nombre de neurone :</a:t>
            </a:r>
          </a:p>
        </p:txBody>
      </p:sp>
      <p:grpSp>
        <p:nvGrpSpPr>
          <p:cNvPr id="22" name="Groupe 21"/>
          <p:cNvGrpSpPr/>
          <p:nvPr/>
        </p:nvGrpSpPr>
        <p:grpSpPr>
          <a:xfrm>
            <a:off x="5538538" y="2066645"/>
            <a:ext cx="3096123" cy="1542826"/>
            <a:chOff x="3979902" y="2788670"/>
            <a:chExt cx="3096123" cy="1542826"/>
          </a:xfrm>
        </p:grpSpPr>
        <p:cxnSp>
          <p:nvCxnSpPr>
            <p:cNvPr id="5" name="Connecteur droit 4"/>
            <p:cNvCxnSpPr>
              <a:stCxn id="6" idx="5"/>
              <a:endCxn id="7" idx="2"/>
            </p:cNvCxnSpPr>
            <p:nvPr/>
          </p:nvCxnSpPr>
          <p:spPr>
            <a:xfrm>
              <a:off x="4228082" y="3173714"/>
              <a:ext cx="1575766" cy="467243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lipse 5"/>
            <p:cNvSpPr/>
            <p:nvPr/>
          </p:nvSpPr>
          <p:spPr>
            <a:xfrm>
              <a:off x="3979902" y="2950562"/>
              <a:ext cx="290761" cy="261439"/>
            </a:xfrm>
            <a:prstGeom prst="ellipse">
              <a:avLst/>
            </a:prstGeom>
            <a:solidFill>
              <a:srgbClr val="F2CA1E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350" dirty="0"/>
            </a:p>
          </p:txBody>
        </p:sp>
        <p:sp>
          <p:nvSpPr>
            <p:cNvPr id="7" name="Ellipse 6"/>
            <p:cNvSpPr/>
            <p:nvPr/>
          </p:nvSpPr>
          <p:spPr>
            <a:xfrm>
              <a:off x="5803848" y="3510237"/>
              <a:ext cx="290761" cy="261439"/>
            </a:xfrm>
            <a:prstGeom prst="ellipse">
              <a:avLst/>
            </a:prstGeom>
            <a:solidFill>
              <a:srgbClr val="F2CA1E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350" dirty="0"/>
            </a:p>
          </p:txBody>
        </p:sp>
        <p:sp>
          <p:nvSpPr>
            <p:cNvPr id="8" name="Ellipse 7"/>
            <p:cNvSpPr/>
            <p:nvPr/>
          </p:nvSpPr>
          <p:spPr>
            <a:xfrm>
              <a:off x="4547938" y="4070057"/>
              <a:ext cx="290761" cy="261439"/>
            </a:xfrm>
            <a:prstGeom prst="ellipse">
              <a:avLst/>
            </a:prstGeom>
            <a:solidFill>
              <a:srgbClr val="F2CA1E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350" dirty="0"/>
            </a:p>
          </p:txBody>
        </p:sp>
        <p:sp>
          <p:nvSpPr>
            <p:cNvPr id="9" name="Ellipse 8"/>
            <p:cNvSpPr/>
            <p:nvPr/>
          </p:nvSpPr>
          <p:spPr>
            <a:xfrm>
              <a:off x="6785264" y="2788670"/>
              <a:ext cx="290761" cy="261439"/>
            </a:xfrm>
            <a:prstGeom prst="ellipse">
              <a:avLst/>
            </a:prstGeom>
            <a:solidFill>
              <a:srgbClr val="F2CA1E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350" dirty="0"/>
            </a:p>
          </p:txBody>
        </p:sp>
        <p:cxnSp>
          <p:nvCxnSpPr>
            <p:cNvPr id="10" name="Connecteur droit 9"/>
            <p:cNvCxnSpPr>
              <a:stCxn id="6" idx="5"/>
              <a:endCxn id="8" idx="1"/>
            </p:cNvCxnSpPr>
            <p:nvPr/>
          </p:nvCxnSpPr>
          <p:spPr>
            <a:xfrm>
              <a:off x="4228082" y="3173714"/>
              <a:ext cx="362437" cy="93463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>
              <a:stCxn id="9" idx="3"/>
              <a:endCxn id="7" idx="7"/>
            </p:cNvCxnSpPr>
            <p:nvPr/>
          </p:nvCxnSpPr>
          <p:spPr>
            <a:xfrm flipH="1">
              <a:off x="6052028" y="3011822"/>
              <a:ext cx="775817" cy="536702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>
              <a:stCxn id="6" idx="5"/>
              <a:endCxn id="9" idx="2"/>
            </p:cNvCxnSpPr>
            <p:nvPr/>
          </p:nvCxnSpPr>
          <p:spPr>
            <a:xfrm flipV="1">
              <a:off x="4228082" y="2919390"/>
              <a:ext cx="2557182" cy="254324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2234045" y="1618866"/>
            <a:ext cx="5546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AAC97"/>
                </a:solidFill>
              </a:rPr>
              <a:t>Trop </a:t>
            </a:r>
            <a:r>
              <a:rPr lang="fr-FR" dirty="0">
                <a:solidFill>
                  <a:srgbClr val="1AAC97"/>
                </a:solidFill>
              </a:rPr>
              <a:t>peu de connections entre les neurone (les mêmes neurones se dépolarise</a:t>
            </a:r>
          </a:p>
        </p:txBody>
      </p:sp>
      <p:cxnSp>
        <p:nvCxnSpPr>
          <p:cNvPr id="26" name="Connecteur en angle 25"/>
          <p:cNvCxnSpPr>
            <a:stCxn id="4" idx="1"/>
            <a:endCxn id="24" idx="1"/>
          </p:cNvCxnSpPr>
          <p:nvPr/>
        </p:nvCxnSpPr>
        <p:spPr>
          <a:xfrm rot="10800000" flipH="1" flipV="1">
            <a:off x="1153389" y="1363836"/>
            <a:ext cx="1080655" cy="578195"/>
          </a:xfrm>
          <a:prstGeom prst="bentConnector3">
            <a:avLst>
              <a:gd name="adj1" fmla="val -21154"/>
            </a:avLst>
          </a:prstGeom>
          <a:ln w="28575">
            <a:solidFill>
              <a:srgbClr val="1AAC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942364" y="3907013"/>
            <a:ext cx="648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Décroissance du potentiel total :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23019" y="4362097"/>
            <a:ext cx="5546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AAC97"/>
                </a:solidFill>
              </a:rPr>
              <a:t>A chaque dépolarisation successives le potentiel émis diminue</a:t>
            </a:r>
            <a:endParaRPr lang="fr-FR" dirty="0">
              <a:solidFill>
                <a:srgbClr val="1AAC97"/>
              </a:solidFill>
            </a:endParaRPr>
          </a:p>
        </p:txBody>
      </p:sp>
      <p:cxnSp>
        <p:nvCxnSpPr>
          <p:cNvPr id="32" name="Connecteur en angle 31"/>
          <p:cNvCxnSpPr>
            <a:stCxn id="30" idx="1"/>
            <a:endCxn id="31" idx="1"/>
          </p:cNvCxnSpPr>
          <p:nvPr/>
        </p:nvCxnSpPr>
        <p:spPr>
          <a:xfrm rot="10800000" flipH="1" flipV="1">
            <a:off x="942363" y="4107067"/>
            <a:ext cx="1080655" cy="578195"/>
          </a:xfrm>
          <a:prstGeom prst="bentConnector3">
            <a:avLst>
              <a:gd name="adj1" fmla="val -21154"/>
            </a:avLst>
          </a:prstGeom>
          <a:ln w="28575">
            <a:solidFill>
              <a:srgbClr val="1AAC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1008007" y="5529682"/>
            <a:ext cx="519457" cy="468091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cxnSp>
        <p:nvCxnSpPr>
          <p:cNvPr id="34" name="Connecteur droit 33"/>
          <p:cNvCxnSpPr>
            <a:stCxn id="33" idx="6"/>
            <a:endCxn id="35" idx="2"/>
          </p:cNvCxnSpPr>
          <p:nvPr/>
        </p:nvCxnSpPr>
        <p:spPr>
          <a:xfrm flipV="1">
            <a:off x="1527464" y="5763696"/>
            <a:ext cx="814758" cy="32"/>
          </a:xfrm>
          <a:prstGeom prst="line">
            <a:avLst/>
          </a:prstGeom>
          <a:ln w="1270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2342222" y="5529683"/>
            <a:ext cx="504887" cy="468026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cxnSp>
        <p:nvCxnSpPr>
          <p:cNvPr id="38" name="Connecteur droit 37"/>
          <p:cNvCxnSpPr/>
          <p:nvPr/>
        </p:nvCxnSpPr>
        <p:spPr>
          <a:xfrm flipV="1">
            <a:off x="3376751" y="5783172"/>
            <a:ext cx="814758" cy="32"/>
          </a:xfrm>
          <a:prstGeom prst="line">
            <a:avLst/>
          </a:prstGeom>
          <a:ln w="38100">
            <a:solidFill>
              <a:srgbClr val="1AAC9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4562496" y="5529681"/>
            <a:ext cx="519457" cy="468091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cxnSp>
        <p:nvCxnSpPr>
          <p:cNvPr id="40" name="Connecteur droit 39"/>
          <p:cNvCxnSpPr>
            <a:stCxn id="39" idx="6"/>
            <a:endCxn id="41" idx="2"/>
          </p:cNvCxnSpPr>
          <p:nvPr/>
        </p:nvCxnSpPr>
        <p:spPr>
          <a:xfrm flipV="1">
            <a:off x="5081953" y="5763695"/>
            <a:ext cx="814758" cy="32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5896711" y="5529682"/>
            <a:ext cx="504887" cy="468026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</p:spTree>
    <p:extLst>
      <p:ext uri="{BB962C8B-B14F-4D97-AF65-F5344CB8AC3E}">
        <p14:creationId xmlns:p14="http://schemas.microsoft.com/office/powerpoint/2010/main" val="142318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30" grpId="0"/>
      <p:bldP spid="31" grpId="0"/>
      <p:bldP spid="33" grpId="0" animBg="1"/>
      <p:bldP spid="35" grpId="0" animBg="1"/>
      <p:bldP spid="39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 du réseau : variation des paramètres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15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993" y="1009675"/>
            <a:ext cx="5840990" cy="5711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96692" y="2034533"/>
            <a:ext cx="23483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AAC97"/>
                </a:solidFill>
              </a:rPr>
              <a:t>Diminution du nombre de neurone actifs pour beta grand</a:t>
            </a:r>
            <a:endParaRPr lang="fr-FR" dirty="0">
              <a:solidFill>
                <a:srgbClr val="1AAC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23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du réseau : variation des paramètres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14" y="1073861"/>
            <a:ext cx="5828571" cy="564761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14" y="1073860"/>
            <a:ext cx="5828571" cy="564761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13" y="1073860"/>
            <a:ext cx="5828571" cy="56476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12" y="1073859"/>
            <a:ext cx="5828571" cy="5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7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 du réseau : variation des paramètres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17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24" y="1073861"/>
            <a:ext cx="5828571" cy="5647619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3086100" y="4883728"/>
            <a:ext cx="394854" cy="405245"/>
          </a:xfrm>
          <a:prstGeom prst="ellipse">
            <a:avLst/>
          </a:prstGeom>
          <a:solidFill>
            <a:srgbClr val="FFC61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3965864" y="4797137"/>
            <a:ext cx="394854" cy="405245"/>
          </a:xfrm>
          <a:prstGeom prst="ellipse">
            <a:avLst/>
          </a:prstGeom>
          <a:solidFill>
            <a:srgbClr val="FFC61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4450956" y="4391892"/>
            <a:ext cx="394854" cy="405245"/>
          </a:xfrm>
          <a:prstGeom prst="ellipse">
            <a:avLst/>
          </a:prstGeom>
          <a:solidFill>
            <a:srgbClr val="FFC61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4887649" y="4189269"/>
            <a:ext cx="394854" cy="405245"/>
          </a:xfrm>
          <a:prstGeom prst="ellipse">
            <a:avLst/>
          </a:prstGeom>
          <a:solidFill>
            <a:srgbClr val="FFC61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457950" y="2174509"/>
            <a:ext cx="2622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1AAC97"/>
                </a:solidFill>
              </a:rPr>
              <a:t>Dû à l’aléatoire de la simulation</a:t>
            </a:r>
            <a:endParaRPr lang="fr-FR" dirty="0">
              <a:solidFill>
                <a:srgbClr val="1AAC97"/>
              </a:solidFill>
            </a:endParaRPr>
          </a:p>
        </p:txBody>
      </p:sp>
      <p:cxnSp>
        <p:nvCxnSpPr>
          <p:cNvPr id="14" name="Connecteur en arc 13"/>
          <p:cNvCxnSpPr>
            <a:stCxn id="5" idx="4"/>
            <a:endCxn id="10" idx="1"/>
          </p:cNvCxnSpPr>
          <p:nvPr/>
        </p:nvCxnSpPr>
        <p:spPr>
          <a:xfrm rot="5400000" flipH="1" flipV="1">
            <a:off x="3475089" y="2306112"/>
            <a:ext cx="2791298" cy="3174423"/>
          </a:xfrm>
          <a:prstGeom prst="curvedConnector4">
            <a:avLst>
              <a:gd name="adj1" fmla="val -8190"/>
              <a:gd name="adj2" fmla="val 53110"/>
            </a:avLst>
          </a:prstGeom>
          <a:ln w="19050">
            <a:solidFill>
              <a:srgbClr val="1AAC9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rc 14"/>
          <p:cNvCxnSpPr>
            <a:stCxn id="6" idx="4"/>
            <a:endCxn id="10" idx="1"/>
          </p:cNvCxnSpPr>
          <p:nvPr/>
        </p:nvCxnSpPr>
        <p:spPr>
          <a:xfrm rot="5400000" flipH="1" flipV="1">
            <a:off x="3958266" y="2702699"/>
            <a:ext cx="2704707" cy="2294659"/>
          </a:xfrm>
          <a:prstGeom prst="curvedConnector4">
            <a:avLst>
              <a:gd name="adj1" fmla="val -8452"/>
              <a:gd name="adj2" fmla="val 54302"/>
            </a:avLst>
          </a:prstGeom>
          <a:ln w="19050">
            <a:solidFill>
              <a:srgbClr val="1AAC9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rc 17"/>
          <p:cNvCxnSpPr>
            <a:stCxn id="7" idx="4"/>
            <a:endCxn id="10" idx="1"/>
          </p:cNvCxnSpPr>
          <p:nvPr/>
        </p:nvCxnSpPr>
        <p:spPr>
          <a:xfrm rot="5400000" flipH="1" flipV="1">
            <a:off x="4403435" y="2742622"/>
            <a:ext cx="2299462" cy="1809567"/>
          </a:xfrm>
          <a:prstGeom prst="curvedConnector4">
            <a:avLst>
              <a:gd name="adj1" fmla="val -9941"/>
              <a:gd name="adj2" fmla="val 55455"/>
            </a:avLst>
          </a:prstGeom>
          <a:ln w="19050">
            <a:solidFill>
              <a:srgbClr val="1AAC9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rc 22"/>
          <p:cNvCxnSpPr>
            <a:stCxn id="8" idx="4"/>
            <a:endCxn id="10" idx="1"/>
          </p:cNvCxnSpPr>
          <p:nvPr/>
        </p:nvCxnSpPr>
        <p:spPr>
          <a:xfrm rot="5400000" flipH="1" flipV="1">
            <a:off x="4723093" y="2859658"/>
            <a:ext cx="2096839" cy="1372874"/>
          </a:xfrm>
          <a:prstGeom prst="curvedConnector4">
            <a:avLst>
              <a:gd name="adj1" fmla="val -10902"/>
              <a:gd name="adj2" fmla="val 57190"/>
            </a:avLst>
          </a:prstGeom>
          <a:ln w="19050">
            <a:solidFill>
              <a:srgbClr val="1AAC9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52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Etude du réseau : variation des paramètres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18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1" y="1620202"/>
            <a:ext cx="4100634" cy="40406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322" y="1620202"/>
            <a:ext cx="4240656" cy="40406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875" y="1177035"/>
            <a:ext cx="5853480" cy="55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du réseau : variation des paramètres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456109" y="6369932"/>
            <a:ext cx="2057400" cy="365125"/>
          </a:xfrm>
        </p:spPr>
        <p:txBody>
          <a:bodyPr/>
          <a:lstStyle/>
          <a:p>
            <a:fld id="{F141BC35-5CCF-49D3-9914-0E6F356BBBDE}" type="slidenum">
              <a:rPr lang="fr-FR" smtClean="0"/>
              <a:t>19</a:t>
            </a:fld>
            <a:endParaRPr lang="fr-FR"/>
          </a:p>
        </p:txBody>
      </p:sp>
      <p:grpSp>
        <p:nvGrpSpPr>
          <p:cNvPr id="54" name="Groupe 53"/>
          <p:cNvGrpSpPr/>
          <p:nvPr/>
        </p:nvGrpSpPr>
        <p:grpSpPr>
          <a:xfrm>
            <a:off x="534862" y="1056067"/>
            <a:ext cx="3683848" cy="3515934"/>
            <a:chOff x="1447804" y="727575"/>
            <a:chExt cx="7121236" cy="5642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4086224" y="727575"/>
                  <a:ext cx="864684" cy="5927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𝑃𝐴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rgbClr val="43ED84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24" y="727575"/>
                  <a:ext cx="864684" cy="592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274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e 52"/>
            <p:cNvGrpSpPr/>
            <p:nvPr/>
          </p:nvGrpSpPr>
          <p:grpSpPr>
            <a:xfrm>
              <a:off x="1447804" y="1146186"/>
              <a:ext cx="7121236" cy="5223746"/>
              <a:chOff x="1447804" y="1146186"/>
              <a:chExt cx="7121236" cy="5223746"/>
            </a:xfrm>
          </p:grpSpPr>
          <p:cxnSp>
            <p:nvCxnSpPr>
              <p:cNvPr id="6" name="Connecteur droit avec flèche 5"/>
              <p:cNvCxnSpPr/>
              <p:nvPr/>
            </p:nvCxnSpPr>
            <p:spPr>
              <a:xfrm>
                <a:off x="1447804" y="1146186"/>
                <a:ext cx="0" cy="52237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necteur droit avec flèche 6"/>
              <p:cNvCxnSpPr/>
              <p:nvPr/>
            </p:nvCxnSpPr>
            <p:spPr>
              <a:xfrm flipH="1">
                <a:off x="1447804" y="5725695"/>
                <a:ext cx="7121236" cy="1443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eur droit avec flèche 7"/>
              <p:cNvCxnSpPr/>
              <p:nvPr/>
            </p:nvCxnSpPr>
            <p:spPr>
              <a:xfrm flipH="1">
                <a:off x="3428138" y="2146795"/>
                <a:ext cx="658087" cy="1423789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/>
              <p:cNvCxnSpPr/>
              <p:nvPr/>
            </p:nvCxnSpPr>
            <p:spPr>
              <a:xfrm flipH="1" flipV="1">
                <a:off x="4852988" y="2154812"/>
                <a:ext cx="633412" cy="1403186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/>
              <p:cNvCxnSpPr/>
              <p:nvPr/>
            </p:nvCxnSpPr>
            <p:spPr>
              <a:xfrm flipH="1" flipV="1">
                <a:off x="5486400" y="3557998"/>
                <a:ext cx="528206" cy="2654676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/>
              <p:cNvCxnSpPr/>
              <p:nvPr/>
            </p:nvCxnSpPr>
            <p:spPr>
              <a:xfrm flipH="1">
                <a:off x="6014606" y="6212672"/>
                <a:ext cx="800099" cy="1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17"/>
              <p:cNvCxnSpPr/>
              <p:nvPr/>
            </p:nvCxnSpPr>
            <p:spPr>
              <a:xfrm flipH="1">
                <a:off x="6814705" y="5751562"/>
                <a:ext cx="1340208" cy="461110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orme libre 18"/>
              <p:cNvSpPr/>
              <p:nvPr/>
            </p:nvSpPr>
            <p:spPr>
              <a:xfrm>
                <a:off x="1891145" y="3540920"/>
                <a:ext cx="1554524" cy="2184472"/>
              </a:xfrm>
              <a:custGeom>
                <a:avLst/>
                <a:gdLst>
                  <a:gd name="connsiteX0" fmla="*/ 1527464 w 1527464"/>
                  <a:gd name="connsiteY0" fmla="*/ 0 h 2150918"/>
                  <a:gd name="connsiteX1" fmla="*/ 1174173 w 1527464"/>
                  <a:gd name="connsiteY1" fmla="*/ 768927 h 2150918"/>
                  <a:gd name="connsiteX2" fmla="*/ 820882 w 1527464"/>
                  <a:gd name="connsiteY2" fmla="*/ 1381991 h 2150918"/>
                  <a:gd name="connsiteX3" fmla="*/ 426028 w 1527464"/>
                  <a:gd name="connsiteY3" fmla="*/ 1870363 h 2150918"/>
                  <a:gd name="connsiteX4" fmla="*/ 0 w 1527464"/>
                  <a:gd name="connsiteY4" fmla="*/ 2150918 h 215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7464" h="2150918">
                    <a:moveTo>
                      <a:pt x="1527464" y="0"/>
                    </a:moveTo>
                    <a:cubicBezTo>
                      <a:pt x="1409700" y="269297"/>
                      <a:pt x="1291937" y="538595"/>
                      <a:pt x="1174173" y="768927"/>
                    </a:cubicBezTo>
                    <a:cubicBezTo>
                      <a:pt x="1056409" y="999259"/>
                      <a:pt x="945573" y="1198418"/>
                      <a:pt x="820882" y="1381991"/>
                    </a:cubicBezTo>
                    <a:cubicBezTo>
                      <a:pt x="696191" y="1565564"/>
                      <a:pt x="562842" y="1742209"/>
                      <a:pt x="426028" y="1870363"/>
                    </a:cubicBezTo>
                    <a:cubicBezTo>
                      <a:pt x="289214" y="1998518"/>
                      <a:pt x="144607" y="2074718"/>
                      <a:pt x="0" y="2150918"/>
                    </a:cubicBezTo>
                  </a:path>
                </a:pathLst>
              </a:custGeom>
              <a:noFill/>
              <a:ln w="28575">
                <a:solidFill>
                  <a:srgbClr val="F2CA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0" name="Connecteur droit avec flèche 19"/>
              <p:cNvCxnSpPr/>
              <p:nvPr/>
            </p:nvCxnSpPr>
            <p:spPr>
              <a:xfrm flipH="1">
                <a:off x="4064794" y="2161232"/>
                <a:ext cx="807244" cy="0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H="1">
                <a:off x="4064794" y="1963721"/>
                <a:ext cx="807244" cy="0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4009964" y="1417323"/>
                    <a:ext cx="823279" cy="5186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500" i="1" smtClean="0">
                                  <a:solidFill>
                                    <a:srgbClr val="43ED8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500" i="1">
                                  <a:solidFill>
                                    <a:srgbClr val="43ED8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500" i="1">
                                  <a:solidFill>
                                    <a:srgbClr val="43ED84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1500">
                                  <a:solidFill>
                                    <a:srgbClr val="43ED84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oMath>
                      </m:oMathPara>
                    </a14:m>
                    <a:endParaRPr lang="fr-FR" sz="1500" dirty="0">
                      <a:solidFill>
                        <a:srgbClr val="43ED8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9964" y="1417323"/>
                    <a:ext cx="823279" cy="51861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Connecteur droit avec flèche 24"/>
              <p:cNvCxnSpPr/>
              <p:nvPr/>
            </p:nvCxnSpPr>
            <p:spPr>
              <a:xfrm flipH="1">
                <a:off x="3423961" y="1423555"/>
                <a:ext cx="40758" cy="2147029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5505450" y="1423555"/>
                <a:ext cx="1" cy="2161466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>
                <a:off x="3445669" y="1330852"/>
                <a:ext cx="2081490" cy="0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6003347" y="1429910"/>
                <a:ext cx="31172" cy="4782762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avec flèche 29"/>
              <p:cNvCxnSpPr/>
              <p:nvPr/>
            </p:nvCxnSpPr>
            <p:spPr>
              <a:xfrm>
                <a:off x="6814428" y="1417323"/>
                <a:ext cx="31172" cy="4782762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avec flèche 30"/>
              <p:cNvCxnSpPr/>
              <p:nvPr/>
            </p:nvCxnSpPr>
            <p:spPr>
              <a:xfrm>
                <a:off x="8154577" y="1429910"/>
                <a:ext cx="15923" cy="4347389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/>
              <p:cNvCxnSpPr/>
              <p:nvPr/>
            </p:nvCxnSpPr>
            <p:spPr>
              <a:xfrm flipH="1">
                <a:off x="5527159" y="1330852"/>
                <a:ext cx="507360" cy="0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avec flèche 32"/>
              <p:cNvCxnSpPr/>
              <p:nvPr/>
            </p:nvCxnSpPr>
            <p:spPr>
              <a:xfrm flipH="1">
                <a:off x="6845600" y="1348986"/>
                <a:ext cx="1324900" cy="0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5267934" y="737998"/>
                  <a:ext cx="965134" cy="5927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𝑃𝐻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rgbClr val="43ED84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7934" y="737998"/>
                  <a:ext cx="965134" cy="5927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7113037" y="765450"/>
                  <a:ext cx="459806" cy="3693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rgbClr val="43ED84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037" y="765450"/>
                  <a:ext cx="459806" cy="36933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50000" b="-605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3" name="Imag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1620" y="3174171"/>
            <a:ext cx="4256036" cy="20570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ZoneTexte 35"/>
              <p:cNvSpPr txBox="1"/>
              <p:nvPr/>
            </p:nvSpPr>
            <p:spPr>
              <a:xfrm>
                <a:off x="4542383" y="1906840"/>
                <a:ext cx="3545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383" y="1906840"/>
                <a:ext cx="354521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1724" r="-8621" b="-1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/>
          <p:cNvCxnSpPr/>
          <p:nvPr/>
        </p:nvCxnSpPr>
        <p:spPr>
          <a:xfrm flipV="1">
            <a:off x="5027372" y="1896801"/>
            <a:ext cx="249382" cy="338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èche droite 37"/>
          <p:cNvSpPr/>
          <p:nvPr/>
        </p:nvSpPr>
        <p:spPr>
          <a:xfrm>
            <a:off x="5425189" y="1996498"/>
            <a:ext cx="872836" cy="1592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6446460" y="1431894"/>
            <a:ext cx="2217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Activité DIMINUE</a:t>
            </a:r>
          </a:p>
          <a:p>
            <a:r>
              <a:rPr lang="fr-FR" dirty="0" smtClean="0"/>
              <a:t>(décroissance du potentiel entre chaque pas de temps plus grand)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76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971263" y="1756654"/>
            <a:ext cx="6406282" cy="619990"/>
            <a:chOff x="1295015" y="1575142"/>
            <a:chExt cx="8541709" cy="826652"/>
          </a:xfrm>
        </p:grpSpPr>
        <p:sp>
          <p:nvSpPr>
            <p:cNvPr id="5" name="Ellipse 4"/>
            <p:cNvSpPr/>
            <p:nvPr/>
          </p:nvSpPr>
          <p:spPr>
            <a:xfrm>
              <a:off x="1295015" y="1575142"/>
              <a:ext cx="849359" cy="826652"/>
            </a:xfrm>
            <a:prstGeom prst="ellipse">
              <a:avLst/>
            </a:prstGeom>
            <a:solidFill>
              <a:srgbClr val="1AA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200" dirty="0"/>
                <a:t>1</a:t>
              </a: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2400298" y="1727460"/>
              <a:ext cx="7436426" cy="574515"/>
            </a:xfrm>
            <a:prstGeom prst="rect">
              <a:avLst/>
            </a:prstGeom>
            <a:solidFill>
              <a:srgbClr val="1AAC97"/>
            </a:solidFill>
          </p:spPr>
          <p:txBody>
            <a:bodyPr wrap="square" rtlCol="0">
              <a:spAutoFit/>
            </a:bodyPr>
            <a:lstStyle/>
            <a:p>
              <a:r>
                <a:rPr lang="fr-FR" sz="2200" dirty="0" smtClean="0"/>
                <a:t>Modéliser </a:t>
              </a:r>
              <a:r>
                <a:rPr lang="fr-FR" sz="2200" dirty="0"/>
                <a:t>le fonctionnement d’un neurone</a:t>
              </a: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971263" y="2592218"/>
            <a:ext cx="6406282" cy="619990"/>
            <a:chOff x="971263" y="2810426"/>
            <a:chExt cx="6406282" cy="619990"/>
          </a:xfrm>
          <a:solidFill>
            <a:srgbClr val="F9AA2F"/>
          </a:solidFill>
        </p:grpSpPr>
        <p:sp>
          <p:nvSpPr>
            <p:cNvPr id="9" name="ZoneTexte 8"/>
            <p:cNvSpPr txBox="1"/>
            <p:nvPr/>
          </p:nvSpPr>
          <p:spPr>
            <a:xfrm>
              <a:off x="1800226" y="2904978"/>
              <a:ext cx="5577319" cy="430887"/>
            </a:xfrm>
            <a:prstGeom prst="rect">
              <a:avLst/>
            </a:prstGeom>
            <a:solidFill>
              <a:srgbClr val="AEC86F"/>
            </a:solidFill>
          </p:spPr>
          <p:txBody>
            <a:bodyPr wrap="square" rtlCol="0">
              <a:spAutoFit/>
            </a:bodyPr>
            <a:lstStyle/>
            <a:p>
              <a:r>
                <a:rPr lang="fr-FR" sz="2200" dirty="0"/>
                <a:t>Créer un réseau de neurones simulés</a:t>
              </a:r>
            </a:p>
          </p:txBody>
        </p:sp>
        <p:sp>
          <p:nvSpPr>
            <p:cNvPr id="16" name="Ellipse 15"/>
            <p:cNvSpPr/>
            <p:nvPr/>
          </p:nvSpPr>
          <p:spPr>
            <a:xfrm>
              <a:off x="971263" y="2810426"/>
              <a:ext cx="637019" cy="619990"/>
            </a:xfrm>
            <a:prstGeom prst="ellipse">
              <a:avLst/>
            </a:prstGeom>
            <a:solidFill>
              <a:srgbClr val="AEC8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200" dirty="0" smtClean="0"/>
                <a:t>2</a:t>
              </a:r>
              <a:endParaRPr lang="fr-FR" sz="2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971263" y="3489178"/>
            <a:ext cx="6406282" cy="769441"/>
            <a:chOff x="971263" y="3585041"/>
            <a:chExt cx="6406282" cy="769441"/>
          </a:xfrm>
        </p:grpSpPr>
        <p:sp>
          <p:nvSpPr>
            <p:cNvPr id="12" name="ZoneTexte 11"/>
            <p:cNvSpPr txBox="1"/>
            <p:nvPr/>
          </p:nvSpPr>
          <p:spPr>
            <a:xfrm>
              <a:off x="1800226" y="3585041"/>
              <a:ext cx="5577319" cy="769441"/>
            </a:xfrm>
            <a:prstGeom prst="rect">
              <a:avLst/>
            </a:prstGeom>
            <a:solidFill>
              <a:srgbClr val="F9AA2F"/>
            </a:solidFill>
          </p:spPr>
          <p:txBody>
            <a:bodyPr wrap="square" rtlCol="0">
              <a:spAutoFit/>
            </a:bodyPr>
            <a:lstStyle/>
            <a:p>
              <a:r>
                <a:rPr lang="fr-FR" sz="2200" dirty="0"/>
                <a:t>Modéliser les effets biologiques de substances psychoactives (alcool)</a:t>
              </a:r>
            </a:p>
          </p:txBody>
        </p:sp>
        <p:sp>
          <p:nvSpPr>
            <p:cNvPr id="17" name="Ellipse 16"/>
            <p:cNvSpPr/>
            <p:nvPr/>
          </p:nvSpPr>
          <p:spPr>
            <a:xfrm>
              <a:off x="971263" y="3659766"/>
              <a:ext cx="637019" cy="619990"/>
            </a:xfrm>
            <a:prstGeom prst="ellipse">
              <a:avLst/>
            </a:prstGeom>
            <a:solidFill>
              <a:srgbClr val="F9AA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200" dirty="0"/>
                <a:t>3</a:t>
              </a:r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971263" y="4630140"/>
            <a:ext cx="6406282" cy="769441"/>
            <a:chOff x="971263" y="4603660"/>
            <a:chExt cx="6406282" cy="769441"/>
          </a:xfrm>
        </p:grpSpPr>
        <p:sp>
          <p:nvSpPr>
            <p:cNvPr id="15" name="ZoneTexte 14"/>
            <p:cNvSpPr txBox="1"/>
            <p:nvPr/>
          </p:nvSpPr>
          <p:spPr>
            <a:xfrm>
              <a:off x="1800226" y="4603660"/>
              <a:ext cx="5577319" cy="769441"/>
            </a:xfrm>
            <a:prstGeom prst="rect">
              <a:avLst/>
            </a:prstGeom>
            <a:solidFill>
              <a:srgbClr val="C54E34"/>
            </a:solidFill>
          </p:spPr>
          <p:txBody>
            <a:bodyPr wrap="square" rtlCol="0">
              <a:spAutoFit/>
            </a:bodyPr>
            <a:lstStyle/>
            <a:p>
              <a:r>
                <a:rPr lang="fr-FR" sz="2200" dirty="0"/>
                <a:t>Etudier les interactions entre neurones en présence de substances psychoactives</a:t>
              </a:r>
            </a:p>
          </p:txBody>
        </p:sp>
        <p:sp>
          <p:nvSpPr>
            <p:cNvPr id="22" name="Ellipse 21"/>
            <p:cNvSpPr/>
            <p:nvPr/>
          </p:nvSpPr>
          <p:spPr>
            <a:xfrm>
              <a:off x="971263" y="4631802"/>
              <a:ext cx="637019" cy="619990"/>
            </a:xfrm>
            <a:prstGeom prst="ellipse">
              <a:avLst/>
            </a:prstGeom>
            <a:solidFill>
              <a:srgbClr val="C54E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200" dirty="0" smtClean="0"/>
                <a:t>4</a:t>
              </a:r>
              <a:endParaRPr lang="fr-FR" sz="2200" dirty="0"/>
            </a:p>
          </p:txBody>
        </p:sp>
      </p:grp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733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du réseau : variation des paramètres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6547407" y="6374878"/>
            <a:ext cx="2057400" cy="365125"/>
          </a:xfrm>
        </p:spPr>
        <p:txBody>
          <a:bodyPr/>
          <a:lstStyle/>
          <a:p>
            <a:fld id="{F141BC35-5CCF-49D3-9914-0E6F356BBBDE}" type="slidenum">
              <a:rPr lang="fr-FR" smtClean="0"/>
              <a:t>20</a:t>
            </a:fld>
            <a:endParaRPr lang="fr-FR"/>
          </a:p>
        </p:txBody>
      </p:sp>
      <p:grpSp>
        <p:nvGrpSpPr>
          <p:cNvPr id="54" name="Groupe 53"/>
          <p:cNvGrpSpPr/>
          <p:nvPr/>
        </p:nvGrpSpPr>
        <p:grpSpPr>
          <a:xfrm>
            <a:off x="534862" y="1056067"/>
            <a:ext cx="3683848" cy="3515934"/>
            <a:chOff x="1447804" y="727575"/>
            <a:chExt cx="7121236" cy="56423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4086224" y="727575"/>
                  <a:ext cx="864684" cy="5927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𝑃𝐴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rgbClr val="43ED84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6224" y="727575"/>
                  <a:ext cx="864684" cy="592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274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Groupe 52"/>
            <p:cNvGrpSpPr/>
            <p:nvPr/>
          </p:nvGrpSpPr>
          <p:grpSpPr>
            <a:xfrm>
              <a:off x="1447804" y="1146186"/>
              <a:ext cx="7121236" cy="5223746"/>
              <a:chOff x="1447804" y="1146186"/>
              <a:chExt cx="7121236" cy="5223746"/>
            </a:xfrm>
          </p:grpSpPr>
          <p:cxnSp>
            <p:nvCxnSpPr>
              <p:cNvPr id="6" name="Connecteur droit avec flèche 5"/>
              <p:cNvCxnSpPr/>
              <p:nvPr/>
            </p:nvCxnSpPr>
            <p:spPr>
              <a:xfrm>
                <a:off x="1447804" y="1146186"/>
                <a:ext cx="0" cy="522374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necteur droit avec flèche 6"/>
              <p:cNvCxnSpPr/>
              <p:nvPr/>
            </p:nvCxnSpPr>
            <p:spPr>
              <a:xfrm flipH="1">
                <a:off x="1447804" y="5725695"/>
                <a:ext cx="7121236" cy="1443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eur droit avec flèche 7"/>
              <p:cNvCxnSpPr/>
              <p:nvPr/>
            </p:nvCxnSpPr>
            <p:spPr>
              <a:xfrm flipH="1">
                <a:off x="3428138" y="2146795"/>
                <a:ext cx="658087" cy="1423789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/>
              <p:cNvCxnSpPr/>
              <p:nvPr/>
            </p:nvCxnSpPr>
            <p:spPr>
              <a:xfrm flipH="1" flipV="1">
                <a:off x="4852988" y="2154812"/>
                <a:ext cx="633412" cy="1403186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/>
              <p:cNvCxnSpPr/>
              <p:nvPr/>
            </p:nvCxnSpPr>
            <p:spPr>
              <a:xfrm flipH="1" flipV="1">
                <a:off x="5486400" y="3557998"/>
                <a:ext cx="528206" cy="2654676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/>
              <p:cNvCxnSpPr/>
              <p:nvPr/>
            </p:nvCxnSpPr>
            <p:spPr>
              <a:xfrm flipH="1">
                <a:off x="6014606" y="6212672"/>
                <a:ext cx="800099" cy="1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17"/>
              <p:cNvCxnSpPr/>
              <p:nvPr/>
            </p:nvCxnSpPr>
            <p:spPr>
              <a:xfrm flipH="1">
                <a:off x="6814705" y="5751562"/>
                <a:ext cx="1340208" cy="461110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orme libre 18"/>
              <p:cNvSpPr/>
              <p:nvPr/>
            </p:nvSpPr>
            <p:spPr>
              <a:xfrm>
                <a:off x="1891145" y="3540920"/>
                <a:ext cx="1554524" cy="2184472"/>
              </a:xfrm>
              <a:custGeom>
                <a:avLst/>
                <a:gdLst>
                  <a:gd name="connsiteX0" fmla="*/ 1527464 w 1527464"/>
                  <a:gd name="connsiteY0" fmla="*/ 0 h 2150918"/>
                  <a:gd name="connsiteX1" fmla="*/ 1174173 w 1527464"/>
                  <a:gd name="connsiteY1" fmla="*/ 768927 h 2150918"/>
                  <a:gd name="connsiteX2" fmla="*/ 820882 w 1527464"/>
                  <a:gd name="connsiteY2" fmla="*/ 1381991 h 2150918"/>
                  <a:gd name="connsiteX3" fmla="*/ 426028 w 1527464"/>
                  <a:gd name="connsiteY3" fmla="*/ 1870363 h 2150918"/>
                  <a:gd name="connsiteX4" fmla="*/ 0 w 1527464"/>
                  <a:gd name="connsiteY4" fmla="*/ 2150918 h 215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7464" h="2150918">
                    <a:moveTo>
                      <a:pt x="1527464" y="0"/>
                    </a:moveTo>
                    <a:cubicBezTo>
                      <a:pt x="1409700" y="269297"/>
                      <a:pt x="1291937" y="538595"/>
                      <a:pt x="1174173" y="768927"/>
                    </a:cubicBezTo>
                    <a:cubicBezTo>
                      <a:pt x="1056409" y="999259"/>
                      <a:pt x="945573" y="1198418"/>
                      <a:pt x="820882" y="1381991"/>
                    </a:cubicBezTo>
                    <a:cubicBezTo>
                      <a:pt x="696191" y="1565564"/>
                      <a:pt x="562842" y="1742209"/>
                      <a:pt x="426028" y="1870363"/>
                    </a:cubicBezTo>
                    <a:cubicBezTo>
                      <a:pt x="289214" y="1998518"/>
                      <a:pt x="144607" y="2074718"/>
                      <a:pt x="0" y="2150918"/>
                    </a:cubicBezTo>
                  </a:path>
                </a:pathLst>
              </a:custGeom>
              <a:noFill/>
              <a:ln w="28575">
                <a:solidFill>
                  <a:srgbClr val="F2CA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0" name="Connecteur droit avec flèche 19"/>
              <p:cNvCxnSpPr/>
              <p:nvPr/>
            </p:nvCxnSpPr>
            <p:spPr>
              <a:xfrm flipH="1">
                <a:off x="4064794" y="2161232"/>
                <a:ext cx="807244" cy="0"/>
              </a:xfrm>
              <a:prstGeom prst="straightConnector1">
                <a:avLst/>
              </a:prstGeom>
              <a:ln w="28575">
                <a:solidFill>
                  <a:srgbClr val="F2CA1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/>
              <p:cNvCxnSpPr/>
              <p:nvPr/>
            </p:nvCxnSpPr>
            <p:spPr>
              <a:xfrm flipH="1">
                <a:off x="4064794" y="1963721"/>
                <a:ext cx="807244" cy="0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/>
                  <p:cNvSpPr/>
                  <p:nvPr/>
                </p:nvSpPr>
                <p:spPr>
                  <a:xfrm>
                    <a:off x="4009964" y="1417323"/>
                    <a:ext cx="823279" cy="51861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1500" i="1" smtClean="0">
                                  <a:solidFill>
                                    <a:srgbClr val="43ED8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500" i="1">
                                  <a:solidFill>
                                    <a:srgbClr val="43ED8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500" i="1">
                                  <a:solidFill>
                                    <a:srgbClr val="43ED84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1500">
                                  <a:solidFill>
                                    <a:srgbClr val="43ED84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oMath>
                      </m:oMathPara>
                    </a14:m>
                    <a:endParaRPr lang="fr-FR" sz="1500" dirty="0">
                      <a:solidFill>
                        <a:srgbClr val="43ED84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9964" y="1417323"/>
                    <a:ext cx="823279" cy="51861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Connecteur droit avec flèche 24"/>
              <p:cNvCxnSpPr/>
              <p:nvPr/>
            </p:nvCxnSpPr>
            <p:spPr>
              <a:xfrm flipH="1">
                <a:off x="3423961" y="1423555"/>
                <a:ext cx="40758" cy="2147029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5505450" y="1423555"/>
                <a:ext cx="1" cy="2161466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/>
              <p:cNvCxnSpPr/>
              <p:nvPr/>
            </p:nvCxnSpPr>
            <p:spPr>
              <a:xfrm flipH="1">
                <a:off x="3445669" y="1330852"/>
                <a:ext cx="2081490" cy="0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avec flèche 28"/>
              <p:cNvCxnSpPr/>
              <p:nvPr/>
            </p:nvCxnSpPr>
            <p:spPr>
              <a:xfrm>
                <a:off x="6003347" y="1429910"/>
                <a:ext cx="31172" cy="4782762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avec flèche 29"/>
              <p:cNvCxnSpPr/>
              <p:nvPr/>
            </p:nvCxnSpPr>
            <p:spPr>
              <a:xfrm>
                <a:off x="6814428" y="1417323"/>
                <a:ext cx="31172" cy="4782762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avec flèche 30"/>
              <p:cNvCxnSpPr/>
              <p:nvPr/>
            </p:nvCxnSpPr>
            <p:spPr>
              <a:xfrm>
                <a:off x="8154577" y="1429910"/>
                <a:ext cx="15923" cy="4347389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avec flèche 31"/>
              <p:cNvCxnSpPr/>
              <p:nvPr/>
            </p:nvCxnSpPr>
            <p:spPr>
              <a:xfrm flipH="1">
                <a:off x="5527159" y="1330852"/>
                <a:ext cx="507360" cy="0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avec flèche 32"/>
              <p:cNvCxnSpPr/>
              <p:nvPr/>
            </p:nvCxnSpPr>
            <p:spPr>
              <a:xfrm flipH="1">
                <a:off x="6845600" y="1348986"/>
                <a:ext cx="1324900" cy="0"/>
              </a:xfrm>
              <a:prstGeom prst="straightConnector1">
                <a:avLst/>
              </a:prstGeom>
              <a:ln w="19050">
                <a:solidFill>
                  <a:srgbClr val="43ED84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5267934" y="737998"/>
                  <a:ext cx="965134" cy="5927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𝑃𝐻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rgbClr val="43ED84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7934" y="737998"/>
                  <a:ext cx="965134" cy="59270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7113037" y="765450"/>
                  <a:ext cx="459806" cy="3693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43ED84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rgbClr val="43ED84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037" y="765450"/>
                  <a:ext cx="459806" cy="36933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50000" b="-6052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ZoneTexte 57"/>
              <p:cNvSpPr txBox="1"/>
              <p:nvPr/>
            </p:nvSpPr>
            <p:spPr>
              <a:xfrm>
                <a:off x="4542383" y="1906840"/>
                <a:ext cx="3545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ZoneTexte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383" y="1906840"/>
                <a:ext cx="354521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1724" r="-8621" b="-1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necteur droit avec flèche 59"/>
          <p:cNvCxnSpPr/>
          <p:nvPr/>
        </p:nvCxnSpPr>
        <p:spPr>
          <a:xfrm flipV="1">
            <a:off x="5027372" y="1896801"/>
            <a:ext cx="249382" cy="338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lèche droite 60"/>
          <p:cNvSpPr/>
          <p:nvPr/>
        </p:nvSpPr>
        <p:spPr>
          <a:xfrm>
            <a:off x="5425189" y="1996498"/>
            <a:ext cx="872836" cy="1592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/>
          <p:cNvSpPr txBox="1"/>
          <p:nvPr/>
        </p:nvSpPr>
        <p:spPr>
          <a:xfrm>
            <a:off x="6446460" y="1431894"/>
            <a:ext cx="2217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Activité DIMINUE</a:t>
            </a:r>
          </a:p>
          <a:p>
            <a:r>
              <a:rPr lang="fr-FR" dirty="0" smtClean="0"/>
              <a:t>(décroissance du potentiel entre chaque pas de temps plus grand)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/>
              <p:nvPr/>
            </p:nvSpPr>
            <p:spPr>
              <a:xfrm>
                <a:off x="4218710" y="5466950"/>
                <a:ext cx="92256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PH</m:t>
                        </m:r>
                      </m:sub>
                    </m:sSub>
                  </m:oMath>
                </a14:m>
                <a:r>
                  <a:rPr lang="fr-FR" sz="2200" dirty="0" smtClean="0">
                    <a:solidFill>
                      <a:schemeClr val="tx1"/>
                    </a:solidFill>
                  </a:rPr>
                  <a:t>,</a:t>
                </a:r>
                <a:r>
                  <a:rPr lang="fr-F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2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10" y="5466950"/>
                <a:ext cx="922560" cy="338554"/>
              </a:xfrm>
              <a:prstGeom prst="rect">
                <a:avLst/>
              </a:prstGeom>
              <a:blipFill rotWithShape="0">
                <a:blip r:embed="rId8"/>
                <a:stretch>
                  <a:fillRect l="-2649" t="-25455" r="-5960" b="-5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/>
          <p:cNvCxnSpPr/>
          <p:nvPr/>
        </p:nvCxnSpPr>
        <p:spPr>
          <a:xfrm flipV="1">
            <a:off x="5235736" y="5469879"/>
            <a:ext cx="249382" cy="338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èche droite 37"/>
          <p:cNvSpPr/>
          <p:nvPr/>
        </p:nvSpPr>
        <p:spPr>
          <a:xfrm>
            <a:off x="5633553" y="5569576"/>
            <a:ext cx="872836" cy="1592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6654824" y="5187530"/>
            <a:ext cx="2217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Activité DIMINUE</a:t>
            </a:r>
          </a:p>
          <a:p>
            <a:r>
              <a:rPr lang="fr-FR" dirty="0" smtClean="0"/>
              <a:t>(plus difficile de dépasser le seuil)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/>
              <p:nvPr/>
            </p:nvSpPr>
            <p:spPr>
              <a:xfrm>
                <a:off x="4408074" y="3532951"/>
                <a:ext cx="51257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PA</m:t>
                          </m:r>
                        </m:sub>
                      </m:sSub>
                    </m:oMath>
                  </m:oMathPara>
                </a14:m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74" y="3532951"/>
                <a:ext cx="512576" cy="338554"/>
              </a:xfrm>
              <a:prstGeom prst="rect">
                <a:avLst/>
              </a:prstGeom>
              <a:blipFill rotWithShape="0">
                <a:blip r:embed="rId9"/>
                <a:stretch>
                  <a:fillRect r="-7143" b="-18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cteur droit avec flèche 40"/>
          <p:cNvCxnSpPr/>
          <p:nvPr/>
        </p:nvCxnSpPr>
        <p:spPr>
          <a:xfrm flipV="1">
            <a:off x="4967989" y="3538412"/>
            <a:ext cx="249382" cy="338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èche droite 41"/>
          <p:cNvSpPr/>
          <p:nvPr/>
        </p:nvSpPr>
        <p:spPr>
          <a:xfrm>
            <a:off x="5365806" y="3638109"/>
            <a:ext cx="872836" cy="1592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6387077" y="3073505"/>
            <a:ext cx="2217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Activité sensiblement IDENTIQUE</a:t>
            </a:r>
          </a:p>
          <a:p>
            <a:r>
              <a:rPr lang="fr-FR" dirty="0" smtClean="0"/>
              <a:t>(transmission du potentiel plus longue </a:t>
            </a:r>
          </a:p>
          <a:p>
            <a:r>
              <a:rPr lang="fr-FR" dirty="0" smtClean="0"/>
              <a:t>MAIS neurone reste inactif plus longtemps)</a:t>
            </a:r>
          </a:p>
        </p:txBody>
      </p:sp>
    </p:spTree>
    <p:extLst>
      <p:ext uri="{BB962C8B-B14F-4D97-AF65-F5344CB8AC3E}">
        <p14:creationId xmlns:p14="http://schemas.microsoft.com/office/powerpoint/2010/main" val="57060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 animBg="1"/>
      <p:bldP spid="39" grpId="0"/>
      <p:bldP spid="40" grpId="0"/>
      <p:bldP spid="42" grpId="0" animBg="1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du réseau : variation des paramètres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21</a:t>
            </a:fld>
            <a:endParaRPr lang="fr-FR"/>
          </a:p>
        </p:txBody>
      </p:sp>
      <p:grpSp>
        <p:nvGrpSpPr>
          <p:cNvPr id="4" name="Groupe 3"/>
          <p:cNvGrpSpPr/>
          <p:nvPr/>
        </p:nvGrpSpPr>
        <p:grpSpPr>
          <a:xfrm>
            <a:off x="232557" y="2073047"/>
            <a:ext cx="3965369" cy="2685989"/>
            <a:chOff x="114911" y="999025"/>
            <a:chExt cx="8454129" cy="4871341"/>
          </a:xfrm>
        </p:grpSpPr>
        <p:cxnSp>
          <p:nvCxnSpPr>
            <p:cNvPr id="5" name="Connecteur droit avec flèche 4"/>
            <p:cNvCxnSpPr/>
            <p:nvPr/>
          </p:nvCxnSpPr>
          <p:spPr>
            <a:xfrm flipH="1">
              <a:off x="1447804" y="5725695"/>
              <a:ext cx="7121236" cy="144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/>
            <p:cNvSpPr txBox="1"/>
            <p:nvPr/>
          </p:nvSpPr>
          <p:spPr>
            <a:xfrm>
              <a:off x="114911" y="3291490"/>
              <a:ext cx="1268357" cy="558188"/>
            </a:xfrm>
            <a:prstGeom prst="rect">
              <a:avLst/>
            </a:prstGeom>
            <a:solidFill>
              <a:srgbClr val="1AAC97"/>
            </a:solidFill>
          </p:spPr>
          <p:txBody>
            <a:bodyPr wrap="square" rtlCol="0">
              <a:spAutoFit/>
            </a:bodyPr>
            <a:lstStyle/>
            <a:p>
              <a:r>
                <a:rPr lang="fr-FR" sz="1400" dirty="0" smtClean="0"/>
                <a:t>Seuil</a:t>
              </a:r>
              <a:endParaRPr lang="fr-FR" sz="14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1891145" y="4179094"/>
              <a:ext cx="1091045" cy="1546298"/>
            </a:xfrm>
            <a:custGeom>
              <a:avLst/>
              <a:gdLst>
                <a:gd name="connsiteX0" fmla="*/ 1527464 w 1527464"/>
                <a:gd name="connsiteY0" fmla="*/ 0 h 2150918"/>
                <a:gd name="connsiteX1" fmla="*/ 1174173 w 1527464"/>
                <a:gd name="connsiteY1" fmla="*/ 768927 h 2150918"/>
                <a:gd name="connsiteX2" fmla="*/ 820882 w 1527464"/>
                <a:gd name="connsiteY2" fmla="*/ 1381991 h 2150918"/>
                <a:gd name="connsiteX3" fmla="*/ 426028 w 1527464"/>
                <a:gd name="connsiteY3" fmla="*/ 1870363 h 2150918"/>
                <a:gd name="connsiteX4" fmla="*/ 0 w 1527464"/>
                <a:gd name="connsiteY4" fmla="*/ 2150918 h 215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464" h="2150918">
                  <a:moveTo>
                    <a:pt x="1527464" y="0"/>
                  </a:moveTo>
                  <a:cubicBezTo>
                    <a:pt x="1409700" y="269297"/>
                    <a:pt x="1291937" y="538595"/>
                    <a:pt x="1174173" y="768927"/>
                  </a:cubicBezTo>
                  <a:cubicBezTo>
                    <a:pt x="1056409" y="999259"/>
                    <a:pt x="945573" y="1198418"/>
                    <a:pt x="820882" y="1381991"/>
                  </a:cubicBezTo>
                  <a:cubicBezTo>
                    <a:pt x="696191" y="1565564"/>
                    <a:pt x="562842" y="1742209"/>
                    <a:pt x="426028" y="1870363"/>
                  </a:cubicBezTo>
                  <a:cubicBezTo>
                    <a:pt x="289214" y="1998518"/>
                    <a:pt x="144607" y="2074718"/>
                    <a:pt x="0" y="2150918"/>
                  </a:cubicBezTo>
                </a:path>
              </a:pathLst>
            </a:custGeom>
            <a:noFill/>
            <a:ln w="28575">
              <a:solidFill>
                <a:srgbClr val="F2CA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 flipH="1">
              <a:off x="1447804" y="3570584"/>
              <a:ext cx="7121236" cy="14437"/>
            </a:xfrm>
            <a:prstGeom prst="straightConnector1">
              <a:avLst/>
            </a:prstGeom>
            <a:ln w="28575">
              <a:solidFill>
                <a:srgbClr val="1AAC9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H="1">
              <a:off x="3185679" y="1941438"/>
              <a:ext cx="40758" cy="2147029"/>
            </a:xfrm>
            <a:prstGeom prst="straightConnector1">
              <a:avLst/>
            </a:prstGeom>
            <a:ln w="19050">
              <a:solidFill>
                <a:srgbClr val="43ED8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/>
            <p:cNvCxnSpPr/>
            <p:nvPr/>
          </p:nvCxnSpPr>
          <p:spPr>
            <a:xfrm>
              <a:off x="7928264" y="1941438"/>
              <a:ext cx="1" cy="3778910"/>
            </a:xfrm>
            <a:prstGeom prst="straightConnector1">
              <a:avLst/>
            </a:prstGeom>
            <a:ln w="19050">
              <a:solidFill>
                <a:srgbClr val="43ED8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/>
            <p:cNvCxnSpPr/>
            <p:nvPr/>
          </p:nvCxnSpPr>
          <p:spPr>
            <a:xfrm flipH="1" flipV="1">
              <a:off x="3226437" y="1848843"/>
              <a:ext cx="4701827" cy="739"/>
            </a:xfrm>
            <a:prstGeom prst="straightConnector1">
              <a:avLst/>
            </a:prstGeom>
            <a:ln w="19050">
              <a:solidFill>
                <a:srgbClr val="43ED84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orme libre 11"/>
            <p:cNvSpPr/>
            <p:nvPr/>
          </p:nvSpPr>
          <p:spPr>
            <a:xfrm>
              <a:off x="2982191" y="4099162"/>
              <a:ext cx="4946073" cy="1615838"/>
            </a:xfrm>
            <a:custGeom>
              <a:avLst/>
              <a:gdLst>
                <a:gd name="connsiteX0" fmla="*/ 0 w 4946073"/>
                <a:gd name="connsiteY0" fmla="*/ 88374 h 1615838"/>
                <a:gd name="connsiteX1" fmla="*/ 187036 w 4946073"/>
                <a:gd name="connsiteY1" fmla="*/ 15638 h 1615838"/>
                <a:gd name="connsiteX2" fmla="*/ 446809 w 4946073"/>
                <a:gd name="connsiteY2" fmla="*/ 46811 h 1615838"/>
                <a:gd name="connsiteX3" fmla="*/ 1122218 w 4946073"/>
                <a:gd name="connsiteY3" fmla="*/ 472838 h 1615838"/>
                <a:gd name="connsiteX4" fmla="*/ 2254827 w 4946073"/>
                <a:gd name="connsiteY4" fmla="*/ 981993 h 1615838"/>
                <a:gd name="connsiteX5" fmla="*/ 3595254 w 4946073"/>
                <a:gd name="connsiteY5" fmla="*/ 1459974 h 1615838"/>
                <a:gd name="connsiteX6" fmla="*/ 4946073 w 4946073"/>
                <a:gd name="connsiteY6" fmla="*/ 1615838 h 161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6073" h="1615838">
                  <a:moveTo>
                    <a:pt x="0" y="88374"/>
                  </a:moveTo>
                  <a:cubicBezTo>
                    <a:pt x="56284" y="55469"/>
                    <a:pt x="112568" y="22565"/>
                    <a:pt x="187036" y="15638"/>
                  </a:cubicBezTo>
                  <a:cubicBezTo>
                    <a:pt x="261504" y="8711"/>
                    <a:pt x="290945" y="-29389"/>
                    <a:pt x="446809" y="46811"/>
                  </a:cubicBezTo>
                  <a:cubicBezTo>
                    <a:pt x="602673" y="123011"/>
                    <a:pt x="820882" y="316974"/>
                    <a:pt x="1122218" y="472838"/>
                  </a:cubicBezTo>
                  <a:cubicBezTo>
                    <a:pt x="1423554" y="628702"/>
                    <a:pt x="1842654" y="817470"/>
                    <a:pt x="2254827" y="981993"/>
                  </a:cubicBezTo>
                  <a:cubicBezTo>
                    <a:pt x="2667000" y="1146516"/>
                    <a:pt x="3146713" y="1354333"/>
                    <a:pt x="3595254" y="1459974"/>
                  </a:cubicBezTo>
                  <a:cubicBezTo>
                    <a:pt x="4043795" y="1565615"/>
                    <a:pt x="4494934" y="1590726"/>
                    <a:pt x="4946073" y="1615838"/>
                  </a:cubicBezTo>
                </a:path>
              </a:pathLst>
            </a:custGeom>
            <a:noFill/>
            <a:ln w="28575">
              <a:solidFill>
                <a:srgbClr val="F2CA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5266872" y="999025"/>
                  <a:ext cx="754535" cy="78146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200" i="1" smtClean="0">
                            <a:solidFill>
                              <a:srgbClr val="43ED84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fr-FR" sz="2200" dirty="0">
                    <a:solidFill>
                      <a:srgbClr val="43ED84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872" y="999025"/>
                  <a:ext cx="754535" cy="78146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Connecteur droit avec flèche 13"/>
            <p:cNvCxnSpPr/>
            <p:nvPr/>
          </p:nvCxnSpPr>
          <p:spPr>
            <a:xfrm flipH="1">
              <a:off x="1548259" y="1100052"/>
              <a:ext cx="31169" cy="477031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4344135" y="3242640"/>
                <a:ext cx="484988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fr-FR" sz="2200" dirty="0">
                  <a:solidFill>
                    <a:schemeClr val="tx1"/>
                  </a:solidFill>
                </a:endParaRPr>
              </a:p>
              <a:p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135" y="3242640"/>
                <a:ext cx="484988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avec flèche 15"/>
          <p:cNvCxnSpPr/>
          <p:nvPr/>
        </p:nvCxnSpPr>
        <p:spPr>
          <a:xfrm flipV="1">
            <a:off x="4829124" y="3232601"/>
            <a:ext cx="249382" cy="338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èche droite 16"/>
          <p:cNvSpPr/>
          <p:nvPr/>
        </p:nvSpPr>
        <p:spPr>
          <a:xfrm>
            <a:off x="5226941" y="3332298"/>
            <a:ext cx="872836" cy="1592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6248211" y="2767694"/>
            <a:ext cx="2572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Activité AUGMENTE</a:t>
            </a:r>
          </a:p>
          <a:p>
            <a:r>
              <a:rPr lang="fr-FR" dirty="0" smtClean="0"/>
              <a:t>(plus facile d’atteindre le seuil)</a:t>
            </a:r>
          </a:p>
          <a:p>
            <a:r>
              <a:rPr lang="fr-FR" dirty="0" smtClean="0"/>
              <a:t>Puis Activité DIMINUE car le potentiel transmis devient plus faible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881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Effets des </a:t>
            </a:r>
            <a:r>
              <a:rPr lang="fr-FR" dirty="0"/>
              <a:t>substances psychoactives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22</a:t>
            </a:fld>
            <a:endParaRPr lang="fr-FR"/>
          </a:p>
        </p:txBody>
      </p:sp>
      <p:cxnSp>
        <p:nvCxnSpPr>
          <p:cNvPr id="5" name="Connecteur droit 4"/>
          <p:cNvCxnSpPr/>
          <p:nvPr/>
        </p:nvCxnSpPr>
        <p:spPr>
          <a:xfrm>
            <a:off x="1682295" y="2111422"/>
            <a:ext cx="843506" cy="262479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1610196" y="3069342"/>
            <a:ext cx="1831210" cy="151197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 flipV="1">
            <a:off x="1769319" y="3851363"/>
            <a:ext cx="788144" cy="280319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V="1">
            <a:off x="5392449" y="3191573"/>
            <a:ext cx="1698914" cy="10590"/>
          </a:xfrm>
          <a:prstGeom prst="line">
            <a:avLst/>
          </a:prstGeom>
          <a:ln w="1270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1597866" y="1995454"/>
            <a:ext cx="223406" cy="207704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10" name="Ellipse 9"/>
          <p:cNvSpPr/>
          <p:nvPr/>
        </p:nvSpPr>
        <p:spPr>
          <a:xfrm>
            <a:off x="1498491" y="2962769"/>
            <a:ext cx="223406" cy="207704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11" name="Ellipse 10"/>
          <p:cNvSpPr/>
          <p:nvPr/>
        </p:nvSpPr>
        <p:spPr>
          <a:xfrm>
            <a:off x="1657616" y="4022246"/>
            <a:ext cx="223406" cy="207704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cxnSp>
        <p:nvCxnSpPr>
          <p:cNvPr id="25" name="Connecteur droit 24"/>
          <p:cNvCxnSpPr/>
          <p:nvPr/>
        </p:nvCxnSpPr>
        <p:spPr>
          <a:xfrm flipV="1">
            <a:off x="7074627" y="2700598"/>
            <a:ext cx="460946" cy="487661"/>
          </a:xfrm>
          <a:prstGeom prst="line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7074627" y="3188258"/>
            <a:ext cx="566954" cy="13905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7045902" y="3202163"/>
            <a:ext cx="460946" cy="487661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e 36"/>
          <p:cNvGrpSpPr/>
          <p:nvPr/>
        </p:nvGrpSpPr>
        <p:grpSpPr>
          <a:xfrm>
            <a:off x="509703" y="5279471"/>
            <a:ext cx="6388757" cy="484103"/>
            <a:chOff x="971264" y="3659766"/>
            <a:chExt cx="6388757" cy="484103"/>
          </a:xfrm>
        </p:grpSpPr>
        <p:sp>
          <p:nvSpPr>
            <p:cNvPr id="38" name="ZoneTexte 37"/>
            <p:cNvSpPr txBox="1"/>
            <p:nvPr/>
          </p:nvSpPr>
          <p:spPr>
            <a:xfrm>
              <a:off x="1782702" y="3712574"/>
              <a:ext cx="5577319" cy="369332"/>
            </a:xfrm>
            <a:prstGeom prst="rect">
              <a:avLst/>
            </a:prstGeom>
            <a:solidFill>
              <a:srgbClr val="F9AA2F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Simuler la réception d’un message</a:t>
              </a:r>
              <a:endParaRPr lang="fr-FR" dirty="0"/>
            </a:p>
          </p:txBody>
        </p:sp>
        <p:sp>
          <p:nvSpPr>
            <p:cNvPr id="39" name="Ellipse 38"/>
            <p:cNvSpPr/>
            <p:nvPr/>
          </p:nvSpPr>
          <p:spPr>
            <a:xfrm>
              <a:off x="971264" y="3659766"/>
              <a:ext cx="512382" cy="484103"/>
            </a:xfrm>
            <a:prstGeom prst="ellipse">
              <a:avLst/>
            </a:prstGeom>
            <a:solidFill>
              <a:srgbClr val="F9AA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200" dirty="0"/>
                <a:t>1</a:t>
              </a:r>
            </a:p>
          </p:txBody>
        </p:sp>
      </p:grpSp>
      <p:grpSp>
        <p:nvGrpSpPr>
          <p:cNvPr id="40" name="Groupe 39"/>
          <p:cNvGrpSpPr/>
          <p:nvPr/>
        </p:nvGrpSpPr>
        <p:grpSpPr>
          <a:xfrm>
            <a:off x="509704" y="5965703"/>
            <a:ext cx="6388756" cy="484103"/>
            <a:chOff x="900783" y="2413065"/>
            <a:chExt cx="6388756" cy="484103"/>
          </a:xfrm>
        </p:grpSpPr>
        <p:sp>
          <p:nvSpPr>
            <p:cNvPr id="41" name="ZoneTexte 40"/>
            <p:cNvSpPr txBox="1"/>
            <p:nvPr/>
          </p:nvSpPr>
          <p:spPr>
            <a:xfrm>
              <a:off x="1712220" y="2470450"/>
              <a:ext cx="5577319" cy="369332"/>
            </a:xfrm>
            <a:prstGeom prst="rect">
              <a:avLst/>
            </a:prstGeom>
            <a:solidFill>
              <a:srgbClr val="C54E34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Bloquer la réception d’un message</a:t>
              </a:r>
              <a:endParaRPr lang="fr-FR" dirty="0"/>
            </a:p>
          </p:txBody>
        </p:sp>
        <p:sp>
          <p:nvSpPr>
            <p:cNvPr id="42" name="Ellipse 41"/>
            <p:cNvSpPr/>
            <p:nvPr/>
          </p:nvSpPr>
          <p:spPr>
            <a:xfrm>
              <a:off x="900783" y="2413065"/>
              <a:ext cx="512382" cy="484103"/>
            </a:xfrm>
            <a:prstGeom prst="ellipse">
              <a:avLst/>
            </a:prstGeom>
            <a:solidFill>
              <a:srgbClr val="C54E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2200" dirty="0" smtClean="0"/>
                <a:t>2</a:t>
              </a:r>
              <a:endParaRPr lang="fr-FR" sz="2200" dirty="0"/>
            </a:p>
          </p:txBody>
        </p:sp>
      </p:grpSp>
      <p:sp>
        <p:nvSpPr>
          <p:cNvPr id="44" name="Triangle isocèle 43"/>
          <p:cNvSpPr/>
          <p:nvPr/>
        </p:nvSpPr>
        <p:spPr>
          <a:xfrm>
            <a:off x="2651867" y="1653842"/>
            <a:ext cx="340448" cy="317587"/>
          </a:xfrm>
          <a:prstGeom prst="triangle">
            <a:avLst/>
          </a:prstGeom>
          <a:solidFill>
            <a:srgbClr val="1AAC9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cxnSp>
        <p:nvCxnSpPr>
          <p:cNvPr id="45" name="Connecteur droit 44"/>
          <p:cNvCxnSpPr>
            <a:stCxn id="44" idx="3"/>
          </p:cNvCxnSpPr>
          <p:nvPr/>
        </p:nvCxnSpPr>
        <p:spPr>
          <a:xfrm>
            <a:off x="2822091" y="1971429"/>
            <a:ext cx="712324" cy="729168"/>
          </a:xfrm>
          <a:prstGeom prst="line">
            <a:avLst/>
          </a:prstGeom>
          <a:ln w="38100">
            <a:solidFill>
              <a:srgbClr val="1AAC9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2431061" y="2356853"/>
            <a:ext cx="1095559" cy="351731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2421893" y="2161062"/>
            <a:ext cx="229974" cy="491293"/>
          </a:xfrm>
          <a:prstGeom prst="line">
            <a:avLst/>
          </a:prstGeom>
          <a:ln w="57150">
            <a:solidFill>
              <a:srgbClr val="1AAC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 flipV="1">
            <a:off x="2634304" y="3528641"/>
            <a:ext cx="900111" cy="30136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riangle isocèle 52"/>
          <p:cNvSpPr/>
          <p:nvPr/>
        </p:nvSpPr>
        <p:spPr>
          <a:xfrm>
            <a:off x="2499074" y="3709338"/>
            <a:ext cx="340448" cy="317587"/>
          </a:xfrm>
          <a:prstGeom prst="triangle">
            <a:avLst/>
          </a:prstGeom>
          <a:solidFill>
            <a:srgbClr val="1AAC97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4" name="Ellipse 3"/>
          <p:cNvSpPr/>
          <p:nvPr/>
        </p:nvSpPr>
        <p:spPr>
          <a:xfrm>
            <a:off x="3432029" y="2183837"/>
            <a:ext cx="1969797" cy="1973272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dirty="0" smtClean="0"/>
              <a:t>NEURONE</a:t>
            </a:r>
            <a:endParaRPr lang="fr-FR" dirty="0"/>
          </a:p>
        </p:txBody>
      </p:sp>
      <p:cxnSp>
        <p:nvCxnSpPr>
          <p:cNvPr id="61" name="Connecteur droit 60"/>
          <p:cNvCxnSpPr/>
          <p:nvPr/>
        </p:nvCxnSpPr>
        <p:spPr>
          <a:xfrm>
            <a:off x="1836478" y="2145216"/>
            <a:ext cx="1697937" cy="570655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 flipV="1">
            <a:off x="1862328" y="3560649"/>
            <a:ext cx="1604928" cy="533942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5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 du réseau sous l’influence de substances psychoactives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23</a:t>
            </a:fld>
            <a:endParaRPr lang="fr-FR"/>
          </a:p>
        </p:txBody>
      </p:sp>
      <p:pic>
        <p:nvPicPr>
          <p:cNvPr id="5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328" r="8678"/>
          <a:stretch/>
        </p:blipFill>
        <p:spPr>
          <a:xfrm>
            <a:off x="628650" y="1049480"/>
            <a:ext cx="7987620" cy="541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 du réseau sous l’influence de substances psychoactives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24</a:t>
            </a:fld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8" y="1364863"/>
            <a:ext cx="8722280" cy="451639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8" y="1364863"/>
            <a:ext cx="8722280" cy="4516391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8" y="1364863"/>
            <a:ext cx="8722280" cy="45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9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Etude du réseau sous l’influence de substances psychoactives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25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8" y="2109132"/>
            <a:ext cx="8641044" cy="447432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51478" y="1116793"/>
            <a:ext cx="843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rgbClr val="1AAC97"/>
                </a:solidFill>
              </a:rPr>
              <a:t>Pas de résultats prévisibles</a:t>
            </a:r>
          </a:p>
          <a:p>
            <a:pPr algn="ctr"/>
            <a:r>
              <a:rPr lang="fr-FR" sz="2000" dirty="0" smtClean="0">
                <a:solidFill>
                  <a:srgbClr val="1AAC97"/>
                </a:solidFill>
              </a:rPr>
              <a:t>A moins de contrôler l’affectation des effets aux entrées des neurones</a:t>
            </a:r>
            <a:endParaRPr lang="fr-FR" sz="2000" dirty="0">
              <a:solidFill>
                <a:srgbClr val="1AAC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1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Création d’une interface graphique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0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749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28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4" y="1045309"/>
            <a:ext cx="5970560" cy="567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29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7" y="1115524"/>
            <a:ext cx="6880780" cy="51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4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d’un neurone biologique</a:t>
            </a:r>
          </a:p>
        </p:txBody>
      </p:sp>
      <p:sp>
        <p:nvSpPr>
          <p:cNvPr id="4" name="Ellipse 3"/>
          <p:cNvSpPr/>
          <p:nvPr/>
        </p:nvSpPr>
        <p:spPr>
          <a:xfrm>
            <a:off x="4308458" y="2473936"/>
            <a:ext cx="1969797" cy="1973272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2568041" y="2369130"/>
            <a:ext cx="1884897" cy="589176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2495942" y="3327050"/>
            <a:ext cx="1831210" cy="151197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 flipV="1">
            <a:off x="2655065" y="3932910"/>
            <a:ext cx="1765096" cy="456480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V="1">
            <a:off x="6278195" y="3449281"/>
            <a:ext cx="1698914" cy="10590"/>
          </a:xfrm>
          <a:prstGeom prst="line">
            <a:avLst/>
          </a:prstGeom>
          <a:ln w="1270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accola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01561" y="5694028"/>
            <a:ext cx="2118359" cy="15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239292" y="5853022"/>
            <a:ext cx="2344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Plusieurs centaines d’entrées</a:t>
            </a:r>
          </a:p>
        </p:txBody>
      </p:sp>
      <p:sp>
        <p:nvSpPr>
          <p:cNvPr id="11" name="Ellipse 10"/>
          <p:cNvSpPr/>
          <p:nvPr/>
        </p:nvSpPr>
        <p:spPr>
          <a:xfrm>
            <a:off x="2483612" y="2253162"/>
            <a:ext cx="223406" cy="207704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12" name="Ellipse 11"/>
          <p:cNvSpPr/>
          <p:nvPr/>
        </p:nvSpPr>
        <p:spPr>
          <a:xfrm>
            <a:off x="2384237" y="3220477"/>
            <a:ext cx="223406" cy="207704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13" name="Ellipse 12"/>
          <p:cNvSpPr/>
          <p:nvPr/>
        </p:nvSpPr>
        <p:spPr>
          <a:xfrm>
            <a:off x="2543362" y="4279954"/>
            <a:ext cx="223406" cy="207704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14" name="Forme libre 13"/>
          <p:cNvSpPr/>
          <p:nvPr/>
        </p:nvSpPr>
        <p:spPr>
          <a:xfrm>
            <a:off x="3417498" y="2005523"/>
            <a:ext cx="592282" cy="514027"/>
          </a:xfrm>
          <a:custGeom>
            <a:avLst/>
            <a:gdLst>
              <a:gd name="connsiteX0" fmla="*/ 1143000 w 1143000"/>
              <a:gd name="connsiteY0" fmla="*/ 0 h 820882"/>
              <a:gd name="connsiteX1" fmla="*/ 644236 w 1143000"/>
              <a:gd name="connsiteY1" fmla="*/ 228600 h 820882"/>
              <a:gd name="connsiteX2" fmla="*/ 644236 w 1143000"/>
              <a:gd name="connsiteY2" fmla="*/ 228600 h 820882"/>
              <a:gd name="connsiteX3" fmla="*/ 280555 w 1143000"/>
              <a:gd name="connsiteY3" fmla="*/ 488373 h 820882"/>
              <a:gd name="connsiteX4" fmla="*/ 0 w 1143000"/>
              <a:gd name="connsiteY4" fmla="*/ 820882 h 8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820882">
                <a:moveTo>
                  <a:pt x="1143000" y="0"/>
                </a:moveTo>
                <a:lnTo>
                  <a:pt x="644236" y="228600"/>
                </a:lnTo>
                <a:lnTo>
                  <a:pt x="644236" y="228600"/>
                </a:lnTo>
                <a:cubicBezTo>
                  <a:pt x="583622" y="271896"/>
                  <a:pt x="387928" y="389659"/>
                  <a:pt x="280555" y="488373"/>
                </a:cubicBezTo>
                <a:cubicBezTo>
                  <a:pt x="173182" y="587087"/>
                  <a:pt x="86591" y="703984"/>
                  <a:pt x="0" y="820882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15" name="ZoneTexte 14"/>
          <p:cNvSpPr txBox="1"/>
          <p:nvPr/>
        </p:nvSpPr>
        <p:spPr>
          <a:xfrm>
            <a:off x="4009778" y="1658853"/>
            <a:ext cx="246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Entrée sous forme de potentiel électrique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643327" y="3269640"/>
            <a:ext cx="140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NEURONE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/>
              <p:cNvSpPr txBox="1"/>
              <p:nvPr/>
            </p:nvSpPr>
            <p:spPr>
              <a:xfrm>
                <a:off x="3089804" y="2715706"/>
                <a:ext cx="608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804" y="2715706"/>
                <a:ext cx="60837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14000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3079746" y="3586304"/>
                <a:ext cx="608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46" y="3586304"/>
                <a:ext cx="60837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000" r="-14000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260795" y="4401114"/>
                <a:ext cx="608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3(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795" y="4401114"/>
                <a:ext cx="60837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0000" r="-14000" b="-3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4857387" y="4653898"/>
                <a:ext cx="11069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( </a:t>
                </a:r>
                <a:r>
                  <a:rPr lang="fr-FR" dirty="0" smtClean="0"/>
                  <a:t>t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fr-FR" dirty="0"/>
                  <a:t> ) =</a:t>
                </a: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387" y="4653898"/>
                <a:ext cx="110693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735" t="-26087" r="-10497" b="-521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906267" y="4437373"/>
                <a:ext cx="1332994" cy="923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267" y="4437373"/>
                <a:ext cx="1332994" cy="92352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7082006" y="4597496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293420" y="4582621"/>
                <a:ext cx="720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( t ) </a:t>
                </a: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420" y="4582621"/>
                <a:ext cx="720775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333" r="-672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736104" y="2615637"/>
                <a:ext cx="4533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04" y="2615637"/>
                <a:ext cx="453394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734143" y="3497227"/>
                <a:ext cx="4587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143" y="3497227"/>
                <a:ext cx="458715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912566" y="4325544"/>
                <a:ext cx="4587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566" y="4325544"/>
                <a:ext cx="458715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85543" y="3109756"/>
                <a:ext cx="1310102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 : </m:t>
                      </m:r>
                      <m:d>
                        <m:dPr>
                          <m:begChr m:val="{"/>
                          <m:endChr m:val="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3" y="3109756"/>
                <a:ext cx="1310102" cy="77886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orme libre 27"/>
          <p:cNvSpPr/>
          <p:nvPr/>
        </p:nvSpPr>
        <p:spPr>
          <a:xfrm>
            <a:off x="1533169" y="2691652"/>
            <a:ext cx="400181" cy="699260"/>
          </a:xfrm>
          <a:custGeom>
            <a:avLst/>
            <a:gdLst>
              <a:gd name="connsiteX0" fmla="*/ 0 w 533575"/>
              <a:gd name="connsiteY0" fmla="*/ 925285 h 932346"/>
              <a:gd name="connsiteX1" fmla="*/ 435428 w 533575"/>
              <a:gd name="connsiteY1" fmla="*/ 892628 h 932346"/>
              <a:gd name="connsiteX2" fmla="*/ 533400 w 533575"/>
              <a:gd name="connsiteY2" fmla="*/ 620485 h 932346"/>
              <a:gd name="connsiteX3" fmla="*/ 424543 w 533575"/>
              <a:gd name="connsiteY3" fmla="*/ 206828 h 932346"/>
              <a:gd name="connsiteX4" fmla="*/ 228600 w 533575"/>
              <a:gd name="connsiteY4" fmla="*/ 0 h 93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575" h="932346">
                <a:moveTo>
                  <a:pt x="0" y="925285"/>
                </a:moveTo>
                <a:cubicBezTo>
                  <a:pt x="173264" y="934356"/>
                  <a:pt x="346528" y="943428"/>
                  <a:pt x="435428" y="892628"/>
                </a:cubicBezTo>
                <a:cubicBezTo>
                  <a:pt x="524328" y="841828"/>
                  <a:pt x="535214" y="734785"/>
                  <a:pt x="533400" y="620485"/>
                </a:cubicBezTo>
                <a:cubicBezTo>
                  <a:pt x="531586" y="506185"/>
                  <a:pt x="475343" y="310242"/>
                  <a:pt x="424543" y="206828"/>
                </a:cubicBezTo>
                <a:cubicBezTo>
                  <a:pt x="373743" y="103414"/>
                  <a:pt x="301171" y="51707"/>
                  <a:pt x="228600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29" name="Forme libre 28"/>
          <p:cNvSpPr/>
          <p:nvPr/>
        </p:nvSpPr>
        <p:spPr>
          <a:xfrm flipV="1">
            <a:off x="1564709" y="3611062"/>
            <a:ext cx="400181" cy="699260"/>
          </a:xfrm>
          <a:custGeom>
            <a:avLst/>
            <a:gdLst>
              <a:gd name="connsiteX0" fmla="*/ 0 w 533575"/>
              <a:gd name="connsiteY0" fmla="*/ 925285 h 932346"/>
              <a:gd name="connsiteX1" fmla="*/ 435428 w 533575"/>
              <a:gd name="connsiteY1" fmla="*/ 892628 h 932346"/>
              <a:gd name="connsiteX2" fmla="*/ 533400 w 533575"/>
              <a:gd name="connsiteY2" fmla="*/ 620485 h 932346"/>
              <a:gd name="connsiteX3" fmla="*/ 424543 w 533575"/>
              <a:gd name="connsiteY3" fmla="*/ 206828 h 932346"/>
              <a:gd name="connsiteX4" fmla="*/ 228600 w 533575"/>
              <a:gd name="connsiteY4" fmla="*/ 0 h 93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3575" h="932346">
                <a:moveTo>
                  <a:pt x="0" y="925285"/>
                </a:moveTo>
                <a:cubicBezTo>
                  <a:pt x="173264" y="934356"/>
                  <a:pt x="346528" y="943428"/>
                  <a:pt x="435428" y="892628"/>
                </a:cubicBezTo>
                <a:cubicBezTo>
                  <a:pt x="524328" y="841828"/>
                  <a:pt x="535214" y="734785"/>
                  <a:pt x="533400" y="620485"/>
                </a:cubicBezTo>
                <a:cubicBezTo>
                  <a:pt x="531586" y="506185"/>
                  <a:pt x="475343" y="310242"/>
                  <a:pt x="424543" y="206828"/>
                </a:cubicBezTo>
                <a:cubicBezTo>
                  <a:pt x="373743" y="103414"/>
                  <a:pt x="301171" y="51707"/>
                  <a:pt x="228600" y="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/>
          </a:p>
        </p:txBody>
      </p:sp>
      <p:sp>
        <p:nvSpPr>
          <p:cNvPr id="30" name="ZoneTexte 29"/>
          <p:cNvSpPr txBox="1"/>
          <p:nvPr/>
        </p:nvSpPr>
        <p:spPr>
          <a:xfrm>
            <a:off x="301497" y="2259972"/>
            <a:ext cx="188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Entrée excitatrice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330785" y="4389924"/>
            <a:ext cx="186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Entrée inhibitrice</a:t>
            </a:r>
          </a:p>
        </p:txBody>
      </p:sp>
      <p:sp>
        <p:nvSpPr>
          <p:cNvPr id="32" name="Ellipse 31"/>
          <p:cNvSpPr/>
          <p:nvPr/>
        </p:nvSpPr>
        <p:spPr>
          <a:xfrm>
            <a:off x="593527" y="1809565"/>
            <a:ext cx="348772" cy="345737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33" name="Ellipse 32"/>
          <p:cNvSpPr/>
          <p:nvPr/>
        </p:nvSpPr>
        <p:spPr>
          <a:xfrm>
            <a:off x="1297539" y="1758688"/>
            <a:ext cx="472529" cy="447488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cxnSp>
        <p:nvCxnSpPr>
          <p:cNvPr id="34" name="Connecteur droit avec flèche 33"/>
          <p:cNvCxnSpPr>
            <a:stCxn id="32" idx="6"/>
            <a:endCxn id="33" idx="2"/>
          </p:cNvCxnSpPr>
          <p:nvPr/>
        </p:nvCxnSpPr>
        <p:spPr>
          <a:xfrm>
            <a:off x="942299" y="1982432"/>
            <a:ext cx="35523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1421296" y="4833039"/>
            <a:ext cx="348772" cy="345737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sp>
        <p:nvSpPr>
          <p:cNvPr id="36" name="Ellipse 35"/>
          <p:cNvSpPr/>
          <p:nvPr/>
        </p:nvSpPr>
        <p:spPr>
          <a:xfrm>
            <a:off x="555207" y="4782162"/>
            <a:ext cx="472529" cy="447488"/>
          </a:xfrm>
          <a:prstGeom prst="ellipse">
            <a:avLst/>
          </a:prstGeom>
          <a:solidFill>
            <a:srgbClr val="F2CA1E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0" dirty="0"/>
          </a:p>
        </p:txBody>
      </p:sp>
      <p:cxnSp>
        <p:nvCxnSpPr>
          <p:cNvPr id="37" name="Connecteur droit avec flèche 36"/>
          <p:cNvCxnSpPr>
            <a:stCxn id="36" idx="6"/>
            <a:endCxn id="35" idx="2"/>
          </p:cNvCxnSpPr>
          <p:nvPr/>
        </p:nvCxnSpPr>
        <p:spPr>
          <a:xfrm>
            <a:off x="1027736" y="5005906"/>
            <a:ext cx="393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Image result for accola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6076" y="5705831"/>
            <a:ext cx="2118359" cy="15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ZoneTexte 38"/>
          <p:cNvSpPr txBox="1"/>
          <p:nvPr/>
        </p:nvSpPr>
        <p:spPr>
          <a:xfrm>
            <a:off x="5813585" y="5920434"/>
            <a:ext cx="246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Une sortie centrale qui se divise ensuite</a:t>
            </a:r>
          </a:p>
        </p:txBody>
      </p:sp>
      <p:cxnSp>
        <p:nvCxnSpPr>
          <p:cNvPr id="40" name="Connecteur droit 39"/>
          <p:cNvCxnSpPr/>
          <p:nvPr/>
        </p:nvCxnSpPr>
        <p:spPr>
          <a:xfrm flipV="1">
            <a:off x="7960373" y="2958306"/>
            <a:ext cx="460946" cy="487661"/>
          </a:xfrm>
          <a:prstGeom prst="line">
            <a:avLst/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7960373" y="3445966"/>
            <a:ext cx="566954" cy="13905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7931648" y="3459871"/>
            <a:ext cx="460946" cy="487661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space réservé du numéro de diapositive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27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/>
      <p:bldP spid="31" grpId="0"/>
      <p:bldP spid="32" grpId="0" animBg="1"/>
      <p:bldP spid="33" grpId="0" animBg="1"/>
      <p:bldP spid="35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30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25" y="1282748"/>
            <a:ext cx="859274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2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31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78" y="1078103"/>
            <a:ext cx="6916115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32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84" y="1143938"/>
            <a:ext cx="7124431" cy="521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0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33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98" y="1197697"/>
            <a:ext cx="6878211" cy="51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1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34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62" y="1141562"/>
            <a:ext cx="3826686" cy="55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0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d’un neurone biologique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745" b="1475"/>
          <a:stretch/>
        </p:blipFill>
        <p:spPr>
          <a:xfrm>
            <a:off x="1133475" y="1132608"/>
            <a:ext cx="6877050" cy="5569528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H="1">
            <a:off x="2254827" y="5569528"/>
            <a:ext cx="207818" cy="353291"/>
          </a:xfrm>
          <a:prstGeom prst="straightConnector1">
            <a:avLst/>
          </a:prstGeom>
          <a:ln w="38100">
            <a:solidFill>
              <a:srgbClr val="C54E3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646958" y="5922819"/>
            <a:ext cx="163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C54E34"/>
                </a:solidFill>
              </a:rPr>
              <a:t>Faible stimulation</a:t>
            </a:r>
            <a:endParaRPr lang="fr-FR" dirty="0">
              <a:solidFill>
                <a:srgbClr val="C54E34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096491" y="5455227"/>
            <a:ext cx="181840" cy="334606"/>
          </a:xfrm>
          <a:prstGeom prst="straightConnector1">
            <a:avLst/>
          </a:prstGeom>
          <a:ln w="38100">
            <a:solidFill>
              <a:srgbClr val="C54E3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197368" y="5714885"/>
            <a:ext cx="163137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C54E34"/>
                </a:solidFill>
              </a:rPr>
              <a:t>Forte</a:t>
            </a:r>
          </a:p>
          <a:p>
            <a:r>
              <a:rPr lang="fr-FR" dirty="0" smtClean="0">
                <a:solidFill>
                  <a:srgbClr val="C54E34"/>
                </a:solidFill>
              </a:rPr>
              <a:t>stimulation</a:t>
            </a:r>
            <a:endParaRPr lang="fr-FR" dirty="0">
              <a:solidFill>
                <a:srgbClr val="C54E3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80724" y="1132608"/>
            <a:ext cx="1685059" cy="5143501"/>
          </a:xfrm>
          <a:prstGeom prst="rect">
            <a:avLst/>
          </a:prstGeom>
          <a:solidFill>
            <a:srgbClr val="43ED8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133475" y="4566352"/>
            <a:ext cx="163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9AA34"/>
                </a:solidFill>
              </a:rPr>
              <a:t>Potentiel seuil</a:t>
            </a:r>
            <a:endParaRPr lang="fr-FR" dirty="0">
              <a:solidFill>
                <a:srgbClr val="F9AA34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52900" y="1132608"/>
            <a:ext cx="3422073" cy="5143501"/>
          </a:xfrm>
          <a:prstGeom prst="rect">
            <a:avLst/>
          </a:prstGeom>
          <a:solidFill>
            <a:srgbClr val="43ED8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3354529" y="1132607"/>
            <a:ext cx="809626" cy="5143501"/>
          </a:xfrm>
          <a:prstGeom prst="rect">
            <a:avLst/>
          </a:prstGeom>
          <a:solidFill>
            <a:srgbClr val="E0534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/>
          <p:cNvCxnSpPr/>
          <p:nvPr/>
        </p:nvCxnSpPr>
        <p:spPr>
          <a:xfrm>
            <a:off x="1646958" y="4946073"/>
            <a:ext cx="6363567" cy="0"/>
          </a:xfrm>
          <a:prstGeom prst="line">
            <a:avLst/>
          </a:prstGeom>
          <a:ln w="28575">
            <a:solidFill>
              <a:srgbClr val="F9AA3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/>
          <p:cNvSpPr/>
          <p:nvPr/>
        </p:nvSpPr>
        <p:spPr>
          <a:xfrm>
            <a:off x="3278331" y="4852558"/>
            <a:ext cx="161060" cy="166252"/>
          </a:xfrm>
          <a:prstGeom prst="ellipse">
            <a:avLst/>
          </a:prstGeom>
          <a:solidFill>
            <a:srgbClr val="1AAC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4056785" y="4852558"/>
            <a:ext cx="161060" cy="166252"/>
          </a:xfrm>
          <a:prstGeom prst="ellipse">
            <a:avLst/>
          </a:prstGeom>
          <a:solidFill>
            <a:srgbClr val="1AAC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21"/>
          <p:cNvCxnSpPr/>
          <p:nvPr/>
        </p:nvCxnSpPr>
        <p:spPr>
          <a:xfrm>
            <a:off x="1646958" y="5442466"/>
            <a:ext cx="6363567" cy="0"/>
          </a:xfrm>
          <a:prstGeom prst="line">
            <a:avLst/>
          </a:prstGeom>
          <a:ln w="28575">
            <a:solidFill>
              <a:srgbClr val="F9AA3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69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d’un neurone biologique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1028641"/>
            <a:ext cx="6905625" cy="569595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50200"/>
          <a:stretch/>
        </p:blipFill>
        <p:spPr>
          <a:xfrm>
            <a:off x="5531860" y="2060573"/>
            <a:ext cx="2039679" cy="3781425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>
            <a:off x="1675533" y="2193289"/>
            <a:ext cx="6363567" cy="0"/>
          </a:xfrm>
          <a:prstGeom prst="line">
            <a:avLst/>
          </a:prstGeom>
          <a:ln w="28575">
            <a:solidFill>
              <a:srgbClr val="F9AA3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1675533" y="2536189"/>
            <a:ext cx="6363567" cy="0"/>
          </a:xfrm>
          <a:prstGeom prst="line">
            <a:avLst/>
          </a:prstGeom>
          <a:ln w="28575">
            <a:solidFill>
              <a:srgbClr val="1AAC9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1675533" y="5799136"/>
            <a:ext cx="6363567" cy="0"/>
          </a:xfrm>
          <a:prstGeom prst="line">
            <a:avLst/>
          </a:prstGeom>
          <a:ln w="28575">
            <a:solidFill>
              <a:srgbClr val="F9AA3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1675533" y="5746114"/>
            <a:ext cx="6363567" cy="0"/>
          </a:xfrm>
          <a:prstGeom prst="line">
            <a:avLst/>
          </a:prstGeom>
          <a:ln w="28575">
            <a:solidFill>
              <a:srgbClr val="1AAC9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1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466724" y="3559968"/>
            <a:ext cx="8048626" cy="19038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d’un neurone</a:t>
            </a:r>
            <a:endParaRPr lang="fr-FR" dirty="0"/>
          </a:p>
        </p:txBody>
      </p:sp>
      <p:pic>
        <p:nvPicPr>
          <p:cNvPr id="8" name="Picture 2" descr="Image result for accola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67459" y="1762162"/>
            <a:ext cx="523815" cy="1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en angle 9"/>
          <p:cNvCxnSpPr/>
          <p:nvPr/>
        </p:nvCxnSpPr>
        <p:spPr>
          <a:xfrm>
            <a:off x="6134100" y="1905000"/>
            <a:ext cx="399858" cy="361950"/>
          </a:xfrm>
          <a:prstGeom prst="bentConnector3">
            <a:avLst>
              <a:gd name="adj1" fmla="val -24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926387" y="2082284"/>
                <a:ext cx="13555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fr-FR" dirty="0" smtClean="0"/>
                  <a:t>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𝑠𝑒𝑢𝑖𝑙</m:t>
                        </m:r>
                      </m:sub>
                    </m:sSub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387" y="2082284"/>
                <a:ext cx="1355564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641441" y="2082284"/>
                <a:ext cx="3984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dirty="0" smtClean="0"/>
                  <a:t>(</a:t>
                </a:r>
                <a:endParaRPr lang="fr-FR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441" y="2082284"/>
                <a:ext cx="39844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45" t="-8333" r="-12121" b="-2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111071" y="2051506"/>
                <a:ext cx="3417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071" y="2051506"/>
                <a:ext cx="341760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786" b="-1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7"/>
          <a:srcRect l="11263" t="13127" r="85729"/>
          <a:stretch/>
        </p:blipFill>
        <p:spPr>
          <a:xfrm>
            <a:off x="459324" y="3557259"/>
            <a:ext cx="275015" cy="190145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7"/>
          <a:srcRect l="13959" t="13127" r="54061"/>
          <a:stretch/>
        </p:blipFill>
        <p:spPr>
          <a:xfrm>
            <a:off x="694890" y="3562350"/>
            <a:ext cx="2924175" cy="190144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7"/>
          <a:srcRect l="45938" t="13127" r="24786"/>
          <a:stretch/>
        </p:blipFill>
        <p:spPr>
          <a:xfrm>
            <a:off x="3619065" y="3562350"/>
            <a:ext cx="2676960" cy="1901449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7"/>
          <a:srcRect l="77027" t="13018" r="14114"/>
          <a:stretch/>
        </p:blipFill>
        <p:spPr>
          <a:xfrm>
            <a:off x="6438465" y="3559968"/>
            <a:ext cx="810060" cy="190383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7"/>
          <a:srcRect l="75111" t="13016" r="23123"/>
          <a:stretch/>
        </p:blipFill>
        <p:spPr>
          <a:xfrm>
            <a:off x="6276975" y="3559969"/>
            <a:ext cx="161490" cy="190383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7"/>
          <a:srcRect l="86146" t="13018"/>
          <a:stretch/>
        </p:blipFill>
        <p:spPr>
          <a:xfrm>
            <a:off x="7248525" y="3559968"/>
            <a:ext cx="1266825" cy="1903831"/>
          </a:xfrm>
          <a:prstGeom prst="rect">
            <a:avLst/>
          </a:prstGeom>
        </p:spPr>
      </p:pic>
      <p:pic>
        <p:nvPicPr>
          <p:cNvPr id="24" name="Picture 2" descr="Image result for accola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316847" y="5463800"/>
            <a:ext cx="523815" cy="1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eur en angle 24"/>
          <p:cNvCxnSpPr/>
          <p:nvPr/>
        </p:nvCxnSpPr>
        <p:spPr>
          <a:xfrm>
            <a:off x="6587844" y="5597114"/>
            <a:ext cx="399858" cy="361950"/>
          </a:xfrm>
          <a:prstGeom prst="bentConnector3">
            <a:avLst>
              <a:gd name="adj1" fmla="val -240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928073" y="5530457"/>
                <a:ext cx="2215927" cy="878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𝑠𝑖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𝑙𝑒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𝑛𝑒𝑢𝑟𝑜𝑛𝑒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𝑒𝑠𝑡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𝑣𝑖𝑠𝑖𝑏𝑙𝑒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𝑝𝑎𝑟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𝑙𝑒𝑠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𝑎𝑢𝑡𝑟𝑒</m:t>
                              </m:r>
                            </m:e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𝑠𝑖𝑛𝑜𝑛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073" y="5530457"/>
                <a:ext cx="2215927" cy="8784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 descr="Image result for accolade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311" y="3428172"/>
            <a:ext cx="523815" cy="1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e 45"/>
          <p:cNvGrpSpPr/>
          <p:nvPr/>
        </p:nvGrpSpPr>
        <p:grpSpPr>
          <a:xfrm>
            <a:off x="2664905" y="1193909"/>
            <a:ext cx="3869053" cy="923523"/>
            <a:chOff x="2664905" y="1193909"/>
            <a:chExt cx="3869053" cy="923523"/>
          </a:xfrm>
        </p:grpSpPr>
        <p:grpSp>
          <p:nvGrpSpPr>
            <p:cNvPr id="7" name="Groupe 6"/>
            <p:cNvGrpSpPr/>
            <p:nvPr/>
          </p:nvGrpSpPr>
          <p:grpSpPr>
            <a:xfrm>
              <a:off x="2664905" y="1193909"/>
              <a:ext cx="3869053" cy="923523"/>
              <a:chOff x="2685687" y="1360164"/>
              <a:chExt cx="3869053" cy="9235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ZoneTexte 2"/>
                  <p:cNvSpPr txBox="1"/>
                  <p:nvPr/>
                </p:nvSpPr>
                <p:spPr>
                  <a:xfrm>
                    <a:off x="2685687" y="1605252"/>
                    <a:ext cx="1106939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fr-FR" dirty="0"/>
                      <a:t>( </a:t>
                    </a:r>
                    <a:r>
                      <a:rPr lang="fr-FR" dirty="0" smtClean="0"/>
                      <a:t>t +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a14:m>
                    <a:r>
                      <a:rPr lang="fr-FR" dirty="0"/>
                      <a:t> ) =</a:t>
                    </a:r>
                  </a:p>
                </p:txBody>
              </p:sp>
            </mc:Choice>
            <mc:Fallback xmlns="">
              <p:sp>
                <p:nvSpPr>
                  <p:cNvPr id="3" name="ZoneTexte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5687" y="1605252"/>
                    <a:ext cx="1106939" cy="27699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7143" t="-26667" r="-10440" b="-55556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/>
                  <p:cNvSpPr/>
                  <p:nvPr/>
                </p:nvSpPr>
                <p:spPr>
                  <a:xfrm>
                    <a:off x="5221746" y="1360164"/>
                    <a:ext cx="1332994" cy="92352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pHide m:val="on"/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1746" y="1360164"/>
                    <a:ext cx="1332994" cy="923523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Rectangle 4"/>
              <p:cNvSpPr/>
              <p:nvPr/>
            </p:nvSpPr>
            <p:spPr>
              <a:xfrm>
                <a:off x="4907236" y="154914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+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4194325" y="1559085"/>
                    <a:ext cx="72077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fr-FR" dirty="0"/>
                      <a:t>( t ) </a:t>
                    </a:r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94325" y="1559085"/>
                    <a:ext cx="720775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6557" r="-6780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3781114" y="1392829"/>
                  <a:ext cx="5228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1∗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1114" y="1392829"/>
                  <a:ext cx="522899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Connecteur en arc 31"/>
          <p:cNvCxnSpPr>
            <a:stCxn id="27" idx="0"/>
            <a:endCxn id="30" idx="2"/>
          </p:cNvCxnSpPr>
          <p:nvPr/>
        </p:nvCxnSpPr>
        <p:spPr>
          <a:xfrm rot="16200000" flipV="1">
            <a:off x="4734387" y="1070339"/>
            <a:ext cx="1666011" cy="3049655"/>
          </a:xfrm>
          <a:prstGeom prst="curvedConnector3">
            <a:avLst/>
          </a:prstGeom>
          <a:ln w="28575">
            <a:solidFill>
              <a:srgbClr val="F2CA1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accolade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54E3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397" y="3428172"/>
            <a:ext cx="1120055" cy="1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eur en arc 33"/>
          <p:cNvCxnSpPr>
            <a:stCxn id="33" idx="0"/>
            <a:endCxn id="13" idx="2"/>
          </p:cNvCxnSpPr>
          <p:nvPr/>
        </p:nvCxnSpPr>
        <p:spPr>
          <a:xfrm rot="16200000" flipV="1">
            <a:off x="7294519" y="2761266"/>
            <a:ext cx="976556" cy="357256"/>
          </a:xfrm>
          <a:prstGeom prst="curvedConnector3">
            <a:avLst>
              <a:gd name="adj1" fmla="val 50000"/>
            </a:avLst>
          </a:prstGeom>
          <a:ln w="28575">
            <a:solidFill>
              <a:srgbClr val="E0534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Image result for accolad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C54E3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07" y="3425464"/>
            <a:ext cx="523815" cy="13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en arc 38"/>
          <p:cNvCxnSpPr>
            <a:stCxn id="38" idx="0"/>
            <a:endCxn id="13" idx="2"/>
          </p:cNvCxnSpPr>
          <p:nvPr/>
        </p:nvCxnSpPr>
        <p:spPr>
          <a:xfrm rot="5400000" flipH="1" flipV="1">
            <a:off x="3635768" y="-542937"/>
            <a:ext cx="973848" cy="6962954"/>
          </a:xfrm>
          <a:prstGeom prst="curvedConnector3">
            <a:avLst>
              <a:gd name="adj1" fmla="val 50000"/>
            </a:avLst>
          </a:prstGeom>
          <a:ln w="28575">
            <a:solidFill>
              <a:srgbClr val="E0534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81610" y="4511883"/>
            <a:ext cx="2618039" cy="226372"/>
          </a:xfrm>
          <a:prstGeom prst="rect">
            <a:avLst/>
          </a:prstGeom>
          <a:noFill/>
          <a:ln w="28575">
            <a:solidFill>
              <a:srgbClr val="1AA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en arc 42"/>
          <p:cNvCxnSpPr>
            <a:stCxn id="42" idx="0"/>
            <a:endCxn id="4" idx="1"/>
          </p:cNvCxnSpPr>
          <p:nvPr/>
        </p:nvCxnSpPr>
        <p:spPr>
          <a:xfrm rot="5400000" flipH="1" flipV="1">
            <a:off x="2217691" y="1528610"/>
            <a:ext cx="2856212" cy="3110334"/>
          </a:xfrm>
          <a:prstGeom prst="curvedConnector2">
            <a:avLst/>
          </a:prstGeom>
          <a:ln w="28575">
            <a:solidFill>
              <a:srgbClr val="1AAC9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23805" y="3605302"/>
            <a:ext cx="296846" cy="210831"/>
          </a:xfrm>
          <a:prstGeom prst="rect">
            <a:avLst/>
          </a:prstGeom>
          <a:noFill/>
          <a:ln w="28575">
            <a:solidFill>
              <a:srgbClr val="F2CA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Connecteur en arc 50"/>
          <p:cNvCxnSpPr>
            <a:stCxn id="50" idx="0"/>
            <a:endCxn id="30" idx="2"/>
          </p:cNvCxnSpPr>
          <p:nvPr/>
        </p:nvCxnSpPr>
        <p:spPr>
          <a:xfrm rot="5400000" flipH="1" flipV="1">
            <a:off x="1585826" y="1148564"/>
            <a:ext cx="1843141" cy="3070336"/>
          </a:xfrm>
          <a:prstGeom prst="curvedConnector3">
            <a:avLst>
              <a:gd name="adj1" fmla="val 50000"/>
            </a:avLst>
          </a:prstGeom>
          <a:ln w="28575">
            <a:solidFill>
              <a:srgbClr val="F2CA1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space réservé du numéro de diapositive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02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3" grpId="0"/>
      <p:bldP spid="15" grpId="0"/>
      <p:bldP spid="16" grpId="0"/>
      <p:bldP spid="26" grpId="0"/>
      <p:bldP spid="42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 de la modélisation</a:t>
            </a:r>
            <a:endParaRPr lang="fr-FR" dirty="0"/>
          </a:p>
        </p:txBody>
      </p:sp>
      <p:pic>
        <p:nvPicPr>
          <p:cNvPr id="4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5507"/>
          <a:stretch/>
        </p:blipFill>
        <p:spPr>
          <a:xfrm>
            <a:off x="1020906" y="1038190"/>
            <a:ext cx="7102187" cy="552886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03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variables de la modélisation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8</a:t>
            </a:fld>
            <a:endParaRPr lang="fr-FR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447804" y="1146186"/>
            <a:ext cx="0" cy="522374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H="1">
            <a:off x="1447804" y="5725695"/>
            <a:ext cx="7121236" cy="1443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>
            <a:off x="3428138" y="2146795"/>
            <a:ext cx="658087" cy="1423789"/>
          </a:xfrm>
          <a:prstGeom prst="straightConnector1">
            <a:avLst/>
          </a:prstGeom>
          <a:ln w="28575">
            <a:solidFill>
              <a:srgbClr val="F2CA1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063340" y="5555466"/>
            <a:ext cx="48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437421" y="5870366"/>
            <a:ext cx="100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temps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3127" y="1146186"/>
            <a:ext cx="110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Potentiel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10471" y="3385918"/>
            <a:ext cx="664154" cy="369332"/>
          </a:xfrm>
          <a:prstGeom prst="rect">
            <a:avLst/>
          </a:prstGeom>
          <a:solidFill>
            <a:srgbClr val="1AAC97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Seuil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164958" y="1984583"/>
            <a:ext cx="1153392" cy="369332"/>
          </a:xfrm>
          <a:prstGeom prst="rect">
            <a:avLst/>
          </a:prstGeom>
          <a:solidFill>
            <a:srgbClr val="E05344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Maximum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88769" y="6055032"/>
            <a:ext cx="1105769" cy="369332"/>
          </a:xfrm>
          <a:prstGeom prst="rect">
            <a:avLst/>
          </a:prstGeom>
          <a:solidFill>
            <a:srgbClr val="F9AA34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Minimum</a:t>
            </a:r>
            <a:endParaRPr lang="fr-FR" dirty="0"/>
          </a:p>
        </p:txBody>
      </p:sp>
      <p:cxnSp>
        <p:nvCxnSpPr>
          <p:cNvPr id="18" name="Connecteur droit avec flèche 17"/>
          <p:cNvCxnSpPr/>
          <p:nvPr/>
        </p:nvCxnSpPr>
        <p:spPr>
          <a:xfrm flipH="1">
            <a:off x="1447804" y="2132358"/>
            <a:ext cx="7121236" cy="14437"/>
          </a:xfrm>
          <a:prstGeom prst="straightConnector1">
            <a:avLst/>
          </a:prstGeom>
          <a:ln w="28575">
            <a:solidFill>
              <a:srgbClr val="C54E3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 flipV="1">
            <a:off x="4852988" y="2154812"/>
            <a:ext cx="633412" cy="1403186"/>
          </a:xfrm>
          <a:prstGeom prst="straightConnector1">
            <a:avLst/>
          </a:prstGeom>
          <a:ln w="28575">
            <a:solidFill>
              <a:srgbClr val="F2CA1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 flipV="1">
            <a:off x="5486400" y="3557998"/>
            <a:ext cx="528206" cy="2654676"/>
          </a:xfrm>
          <a:prstGeom prst="straightConnector1">
            <a:avLst/>
          </a:prstGeom>
          <a:ln w="28575">
            <a:solidFill>
              <a:srgbClr val="F2CA1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H="1">
            <a:off x="6014606" y="6212672"/>
            <a:ext cx="800099" cy="1"/>
          </a:xfrm>
          <a:prstGeom prst="straightConnector1">
            <a:avLst/>
          </a:prstGeom>
          <a:ln w="28575">
            <a:solidFill>
              <a:srgbClr val="F2CA1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flipH="1">
            <a:off x="6814705" y="5751562"/>
            <a:ext cx="1340208" cy="461110"/>
          </a:xfrm>
          <a:prstGeom prst="straightConnector1">
            <a:avLst/>
          </a:prstGeom>
          <a:ln w="28575">
            <a:solidFill>
              <a:srgbClr val="F2CA1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orme libre 43"/>
          <p:cNvSpPr/>
          <p:nvPr/>
        </p:nvSpPr>
        <p:spPr>
          <a:xfrm>
            <a:off x="1891145" y="3540920"/>
            <a:ext cx="1554524" cy="2184472"/>
          </a:xfrm>
          <a:custGeom>
            <a:avLst/>
            <a:gdLst>
              <a:gd name="connsiteX0" fmla="*/ 1527464 w 1527464"/>
              <a:gd name="connsiteY0" fmla="*/ 0 h 2150918"/>
              <a:gd name="connsiteX1" fmla="*/ 1174173 w 1527464"/>
              <a:gd name="connsiteY1" fmla="*/ 768927 h 2150918"/>
              <a:gd name="connsiteX2" fmla="*/ 820882 w 1527464"/>
              <a:gd name="connsiteY2" fmla="*/ 1381991 h 2150918"/>
              <a:gd name="connsiteX3" fmla="*/ 426028 w 1527464"/>
              <a:gd name="connsiteY3" fmla="*/ 1870363 h 2150918"/>
              <a:gd name="connsiteX4" fmla="*/ 0 w 1527464"/>
              <a:gd name="connsiteY4" fmla="*/ 2150918 h 215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7464" h="2150918">
                <a:moveTo>
                  <a:pt x="1527464" y="0"/>
                </a:moveTo>
                <a:cubicBezTo>
                  <a:pt x="1409700" y="269297"/>
                  <a:pt x="1291937" y="538595"/>
                  <a:pt x="1174173" y="768927"/>
                </a:cubicBezTo>
                <a:cubicBezTo>
                  <a:pt x="1056409" y="999259"/>
                  <a:pt x="945573" y="1198418"/>
                  <a:pt x="820882" y="1381991"/>
                </a:cubicBezTo>
                <a:cubicBezTo>
                  <a:pt x="696191" y="1565564"/>
                  <a:pt x="562842" y="1742209"/>
                  <a:pt x="426028" y="1870363"/>
                </a:cubicBezTo>
                <a:cubicBezTo>
                  <a:pt x="289214" y="1998518"/>
                  <a:pt x="144607" y="2074718"/>
                  <a:pt x="0" y="2150918"/>
                </a:cubicBezTo>
              </a:path>
            </a:pathLst>
          </a:custGeom>
          <a:noFill/>
          <a:ln w="28575">
            <a:solidFill>
              <a:srgbClr val="F2CA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4064794" y="2161232"/>
            <a:ext cx="807244" cy="0"/>
          </a:xfrm>
          <a:prstGeom prst="straightConnector1">
            <a:avLst/>
          </a:prstGeom>
          <a:ln w="28575">
            <a:solidFill>
              <a:srgbClr val="F2CA1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1447804" y="3570584"/>
            <a:ext cx="7121236" cy="14437"/>
          </a:xfrm>
          <a:prstGeom prst="straightConnector1">
            <a:avLst/>
          </a:prstGeom>
          <a:ln w="28575">
            <a:solidFill>
              <a:srgbClr val="1AAC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1467717" y="6212674"/>
            <a:ext cx="7121236" cy="14437"/>
          </a:xfrm>
          <a:prstGeom prst="straightConnector1">
            <a:avLst/>
          </a:prstGeom>
          <a:ln w="28575">
            <a:solidFill>
              <a:srgbClr val="F9AA2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H="1">
            <a:off x="4064794" y="1963721"/>
            <a:ext cx="807244" cy="0"/>
          </a:xfrm>
          <a:prstGeom prst="straightConnector1">
            <a:avLst/>
          </a:prstGeom>
          <a:ln w="38100">
            <a:solidFill>
              <a:srgbClr val="43ED8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4231204" y="1504024"/>
                <a:ext cx="4744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i="1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43ED84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204" y="1504024"/>
                <a:ext cx="47442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necteur droit avec flèche 60"/>
          <p:cNvCxnSpPr/>
          <p:nvPr/>
        </p:nvCxnSpPr>
        <p:spPr>
          <a:xfrm flipH="1">
            <a:off x="3423961" y="1423555"/>
            <a:ext cx="40758" cy="2147029"/>
          </a:xfrm>
          <a:prstGeom prst="straightConnector1">
            <a:avLst/>
          </a:prstGeom>
          <a:ln w="28575">
            <a:solidFill>
              <a:srgbClr val="43ED84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5505450" y="1423555"/>
            <a:ext cx="1" cy="2161466"/>
          </a:xfrm>
          <a:prstGeom prst="straightConnector1">
            <a:avLst/>
          </a:prstGeom>
          <a:ln w="28575">
            <a:solidFill>
              <a:srgbClr val="43ED84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flipH="1">
            <a:off x="3445669" y="1330852"/>
            <a:ext cx="2081490" cy="0"/>
          </a:xfrm>
          <a:prstGeom prst="straightConnector1">
            <a:avLst/>
          </a:prstGeom>
          <a:ln w="38100">
            <a:solidFill>
              <a:srgbClr val="43ED8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09280" y="926267"/>
                <a:ext cx="551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  <m:t>𝑃𝐴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43ED84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280" y="926267"/>
                <a:ext cx="55156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onnecteur droit avec flèche 68"/>
          <p:cNvCxnSpPr/>
          <p:nvPr/>
        </p:nvCxnSpPr>
        <p:spPr>
          <a:xfrm>
            <a:off x="6003347" y="1429910"/>
            <a:ext cx="31172" cy="4782762"/>
          </a:xfrm>
          <a:prstGeom prst="straightConnector1">
            <a:avLst/>
          </a:prstGeom>
          <a:ln w="28575">
            <a:solidFill>
              <a:srgbClr val="43ED84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>
            <a:off x="6814428" y="1417323"/>
            <a:ext cx="31172" cy="4782762"/>
          </a:xfrm>
          <a:prstGeom prst="straightConnector1">
            <a:avLst/>
          </a:prstGeom>
          <a:ln w="28575">
            <a:solidFill>
              <a:srgbClr val="43ED84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8154577" y="1429910"/>
            <a:ext cx="15923" cy="4347389"/>
          </a:xfrm>
          <a:prstGeom prst="straightConnector1">
            <a:avLst/>
          </a:prstGeom>
          <a:ln w="28575">
            <a:solidFill>
              <a:srgbClr val="43ED84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 flipH="1">
            <a:off x="5527159" y="1330852"/>
            <a:ext cx="507360" cy="0"/>
          </a:xfrm>
          <a:prstGeom prst="straightConnector1">
            <a:avLst/>
          </a:prstGeom>
          <a:ln w="38100">
            <a:solidFill>
              <a:srgbClr val="43ED8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/>
          <p:nvPr/>
        </p:nvCxnSpPr>
        <p:spPr>
          <a:xfrm flipH="1">
            <a:off x="6845600" y="1348986"/>
            <a:ext cx="1324900" cy="0"/>
          </a:xfrm>
          <a:prstGeom prst="straightConnector1">
            <a:avLst/>
          </a:prstGeom>
          <a:ln w="38100">
            <a:solidFill>
              <a:srgbClr val="43ED8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5474722" y="909915"/>
                <a:ext cx="568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  <m:t>𝑃𝐻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43ED84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722" y="909915"/>
                <a:ext cx="56881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7200404" y="926267"/>
                <a:ext cx="459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43ED8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43ED84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04" y="926267"/>
                <a:ext cx="45980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01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 animBg="1"/>
      <p:bldP spid="15" grpId="0" animBg="1"/>
      <p:bldP spid="16" grpId="0" animBg="1"/>
      <p:bldP spid="44" grpId="0" animBg="1"/>
      <p:bldP spid="51" grpId="0"/>
      <p:bldP spid="68" grpId="0"/>
      <p:bldP spid="81" grpId="0"/>
      <p:bldP spid="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variables de la modélisation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1BC35-5CCF-49D3-9914-0E6F356BBBDE}" type="slidenum">
              <a:rPr lang="fr-FR" smtClean="0"/>
              <a:t>9</a:t>
            </a:fld>
            <a:endParaRPr lang="fr-FR"/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1447804" y="1146186"/>
            <a:ext cx="0" cy="5223746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/>
          <p:nvPr/>
        </p:nvCxnSpPr>
        <p:spPr>
          <a:xfrm flipH="1">
            <a:off x="1447804" y="5725695"/>
            <a:ext cx="7121236" cy="1443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063340" y="5555466"/>
            <a:ext cx="48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0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437421" y="5870366"/>
            <a:ext cx="100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temps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3127" y="1146186"/>
            <a:ext cx="110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Potentiel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10471" y="3385918"/>
            <a:ext cx="664154" cy="369332"/>
          </a:xfrm>
          <a:prstGeom prst="rect">
            <a:avLst/>
          </a:prstGeom>
          <a:solidFill>
            <a:srgbClr val="1AAC97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Seuil</a:t>
            </a:r>
            <a:endParaRPr lang="fr-FR" dirty="0"/>
          </a:p>
        </p:txBody>
      </p:sp>
      <p:sp>
        <p:nvSpPr>
          <p:cNvPr id="44" name="Forme libre 43"/>
          <p:cNvSpPr/>
          <p:nvPr/>
        </p:nvSpPr>
        <p:spPr>
          <a:xfrm>
            <a:off x="1891145" y="4179094"/>
            <a:ext cx="1091045" cy="1546298"/>
          </a:xfrm>
          <a:custGeom>
            <a:avLst/>
            <a:gdLst>
              <a:gd name="connsiteX0" fmla="*/ 1527464 w 1527464"/>
              <a:gd name="connsiteY0" fmla="*/ 0 h 2150918"/>
              <a:gd name="connsiteX1" fmla="*/ 1174173 w 1527464"/>
              <a:gd name="connsiteY1" fmla="*/ 768927 h 2150918"/>
              <a:gd name="connsiteX2" fmla="*/ 820882 w 1527464"/>
              <a:gd name="connsiteY2" fmla="*/ 1381991 h 2150918"/>
              <a:gd name="connsiteX3" fmla="*/ 426028 w 1527464"/>
              <a:gd name="connsiteY3" fmla="*/ 1870363 h 2150918"/>
              <a:gd name="connsiteX4" fmla="*/ 0 w 1527464"/>
              <a:gd name="connsiteY4" fmla="*/ 2150918 h 215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7464" h="2150918">
                <a:moveTo>
                  <a:pt x="1527464" y="0"/>
                </a:moveTo>
                <a:cubicBezTo>
                  <a:pt x="1409700" y="269297"/>
                  <a:pt x="1291937" y="538595"/>
                  <a:pt x="1174173" y="768927"/>
                </a:cubicBezTo>
                <a:cubicBezTo>
                  <a:pt x="1056409" y="999259"/>
                  <a:pt x="945573" y="1198418"/>
                  <a:pt x="820882" y="1381991"/>
                </a:cubicBezTo>
                <a:cubicBezTo>
                  <a:pt x="696191" y="1565564"/>
                  <a:pt x="562842" y="1742209"/>
                  <a:pt x="426028" y="1870363"/>
                </a:cubicBezTo>
                <a:cubicBezTo>
                  <a:pt x="289214" y="1998518"/>
                  <a:pt x="144607" y="2074718"/>
                  <a:pt x="0" y="2150918"/>
                </a:cubicBezTo>
              </a:path>
            </a:pathLst>
          </a:custGeom>
          <a:noFill/>
          <a:ln w="28575">
            <a:solidFill>
              <a:srgbClr val="F2CA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/>
          <p:nvPr/>
        </p:nvCxnSpPr>
        <p:spPr>
          <a:xfrm flipH="1">
            <a:off x="1447804" y="3570584"/>
            <a:ext cx="7121236" cy="14437"/>
          </a:xfrm>
          <a:prstGeom prst="straightConnector1">
            <a:avLst/>
          </a:prstGeom>
          <a:ln w="28575">
            <a:solidFill>
              <a:srgbClr val="1AAC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 flipH="1">
            <a:off x="3185679" y="1941438"/>
            <a:ext cx="40758" cy="2147029"/>
          </a:xfrm>
          <a:prstGeom prst="straightConnector1">
            <a:avLst/>
          </a:prstGeom>
          <a:ln w="28575">
            <a:solidFill>
              <a:srgbClr val="43ED84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7928264" y="1941438"/>
            <a:ext cx="1" cy="3778910"/>
          </a:xfrm>
          <a:prstGeom prst="straightConnector1">
            <a:avLst/>
          </a:prstGeom>
          <a:ln w="28575">
            <a:solidFill>
              <a:srgbClr val="43ED84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/>
          <p:nvPr/>
        </p:nvCxnSpPr>
        <p:spPr>
          <a:xfrm flipH="1" flipV="1">
            <a:off x="3226437" y="1848843"/>
            <a:ext cx="4701827" cy="739"/>
          </a:xfrm>
          <a:prstGeom prst="straightConnector1">
            <a:avLst/>
          </a:prstGeom>
          <a:ln w="38100">
            <a:solidFill>
              <a:srgbClr val="43ED8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rme libre 3"/>
          <p:cNvSpPr/>
          <p:nvPr/>
        </p:nvSpPr>
        <p:spPr>
          <a:xfrm>
            <a:off x="2982191" y="4099162"/>
            <a:ext cx="4946073" cy="1615838"/>
          </a:xfrm>
          <a:custGeom>
            <a:avLst/>
            <a:gdLst>
              <a:gd name="connsiteX0" fmla="*/ 0 w 4946073"/>
              <a:gd name="connsiteY0" fmla="*/ 88374 h 1615838"/>
              <a:gd name="connsiteX1" fmla="*/ 187036 w 4946073"/>
              <a:gd name="connsiteY1" fmla="*/ 15638 h 1615838"/>
              <a:gd name="connsiteX2" fmla="*/ 446809 w 4946073"/>
              <a:gd name="connsiteY2" fmla="*/ 46811 h 1615838"/>
              <a:gd name="connsiteX3" fmla="*/ 1122218 w 4946073"/>
              <a:gd name="connsiteY3" fmla="*/ 472838 h 1615838"/>
              <a:gd name="connsiteX4" fmla="*/ 2254827 w 4946073"/>
              <a:gd name="connsiteY4" fmla="*/ 981993 h 1615838"/>
              <a:gd name="connsiteX5" fmla="*/ 3595254 w 4946073"/>
              <a:gd name="connsiteY5" fmla="*/ 1459974 h 1615838"/>
              <a:gd name="connsiteX6" fmla="*/ 4946073 w 4946073"/>
              <a:gd name="connsiteY6" fmla="*/ 1615838 h 161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6073" h="1615838">
                <a:moveTo>
                  <a:pt x="0" y="88374"/>
                </a:moveTo>
                <a:cubicBezTo>
                  <a:pt x="56284" y="55469"/>
                  <a:pt x="112568" y="22565"/>
                  <a:pt x="187036" y="15638"/>
                </a:cubicBezTo>
                <a:cubicBezTo>
                  <a:pt x="261504" y="8711"/>
                  <a:pt x="290945" y="-29389"/>
                  <a:pt x="446809" y="46811"/>
                </a:cubicBezTo>
                <a:cubicBezTo>
                  <a:pt x="602673" y="123011"/>
                  <a:pt x="820882" y="316974"/>
                  <a:pt x="1122218" y="472838"/>
                </a:cubicBezTo>
                <a:cubicBezTo>
                  <a:pt x="1423554" y="628702"/>
                  <a:pt x="1842654" y="817470"/>
                  <a:pt x="2254827" y="981993"/>
                </a:cubicBezTo>
                <a:cubicBezTo>
                  <a:pt x="2667000" y="1146516"/>
                  <a:pt x="3146713" y="1354333"/>
                  <a:pt x="3595254" y="1459974"/>
                </a:cubicBezTo>
                <a:cubicBezTo>
                  <a:pt x="4043795" y="1565615"/>
                  <a:pt x="4494934" y="1590726"/>
                  <a:pt x="4946073" y="1615838"/>
                </a:cubicBezTo>
              </a:path>
            </a:pathLst>
          </a:custGeom>
          <a:noFill/>
          <a:ln w="28575">
            <a:solidFill>
              <a:srgbClr val="F2CA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266874" y="1346007"/>
                <a:ext cx="37670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 smtClean="0">
                          <a:solidFill>
                            <a:srgbClr val="43ED84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fr-FR" sz="2200" dirty="0">
                  <a:solidFill>
                    <a:srgbClr val="43ED84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874" y="1346007"/>
                <a:ext cx="37670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15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" grpId="0" animBg="1"/>
      <p:bldP spid="13" grpId="0"/>
    </p:bldLst>
  </p:timing>
</p:sld>
</file>

<file path=ppt/theme/theme1.xml><?xml version="1.0" encoding="utf-8"?>
<a:theme xmlns:a="http://schemas.openxmlformats.org/drawingml/2006/main" name="Thème AR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nalisé 2">
      <a:majorFont>
        <a:latin typeface="Tertre Med"/>
        <a:ea typeface=""/>
        <a:cs typeface=""/>
      </a:majorFont>
      <a:minorFont>
        <a:latin typeface="Tertre M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Theme_police_Tertre</Template>
  <TotalTime>1498</TotalTime>
  <Words>492</Words>
  <Application>Microsoft Office PowerPoint</Application>
  <PresentationFormat>Affichage à l'écran (4:3)</PresentationFormat>
  <Paragraphs>216</Paragraphs>
  <Slides>34</Slides>
  <Notes>27</Notes>
  <HiddenSlides>0</HiddenSlides>
  <MMClips>5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Tertre Med</vt:lpstr>
      <vt:lpstr>Thème ARE</vt:lpstr>
      <vt:lpstr>Simulation d’un réseau de neurone biologique</vt:lpstr>
      <vt:lpstr>Objectif</vt:lpstr>
      <vt:lpstr>Etude d’un neurone biologique</vt:lpstr>
      <vt:lpstr>Etude d’un neurone biologique</vt:lpstr>
      <vt:lpstr>Etude d’un neurone biologique</vt:lpstr>
      <vt:lpstr>Modélisation d’un neurone</vt:lpstr>
      <vt:lpstr>Implémentation de la modélisation</vt:lpstr>
      <vt:lpstr>Les variables de la modélisation</vt:lpstr>
      <vt:lpstr>Les variables de la modélisation</vt:lpstr>
      <vt:lpstr>Comparaison avec le cas réel</vt:lpstr>
      <vt:lpstr>Etude du réseau </vt:lpstr>
      <vt:lpstr>Etude du réseau </vt:lpstr>
      <vt:lpstr>Etude du réseau : variation des paramètres</vt:lpstr>
      <vt:lpstr>Etude du réseau : variation des paramètres </vt:lpstr>
      <vt:lpstr>Etude du réseau : variation des paramètres </vt:lpstr>
      <vt:lpstr>Etude du réseau : variation des paramètres </vt:lpstr>
      <vt:lpstr>Etude du réseau : variation des paramètres </vt:lpstr>
      <vt:lpstr>Etude du réseau : variation des paramètres </vt:lpstr>
      <vt:lpstr>Etude du réseau : variation des paramètres </vt:lpstr>
      <vt:lpstr>Etude du réseau : variation des paramètres </vt:lpstr>
      <vt:lpstr>Etude du réseau : variation des paramètres </vt:lpstr>
      <vt:lpstr>Effets des substances psychoactives</vt:lpstr>
      <vt:lpstr>Etude du réseau sous l’influence de substances psychoactives</vt:lpstr>
      <vt:lpstr>Etude du réseau sous l’influence de substances psychoactives</vt:lpstr>
      <vt:lpstr>Etude du réseau sous l’influence de substances psychoactives</vt:lpstr>
      <vt:lpstr>Création d’une interface graphique</vt:lpstr>
      <vt:lpstr>Présentation PowerPoint</vt:lpstr>
      <vt:lpstr>Annexe</vt:lpstr>
      <vt:lpstr>Annexe</vt:lpstr>
      <vt:lpstr>Annexe</vt:lpstr>
      <vt:lpstr>Annexe</vt:lpstr>
      <vt:lpstr>Annexe</vt:lpstr>
      <vt:lpstr>Annexe</vt:lpstr>
      <vt:lpstr>Annexe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 Weber</dc:creator>
  <cp:lastModifiedBy>Benjamin Weber</cp:lastModifiedBy>
  <cp:revision>82</cp:revision>
  <dcterms:created xsi:type="dcterms:W3CDTF">2018-03-29T14:26:28Z</dcterms:created>
  <dcterms:modified xsi:type="dcterms:W3CDTF">2018-04-12T02:21:22Z</dcterms:modified>
</cp:coreProperties>
</file>